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81" r:id="rId13"/>
    <p:sldId id="280" r:id="rId14"/>
    <p:sldId id="270" r:id="rId15"/>
    <p:sldId id="271" r:id="rId16"/>
    <p:sldId id="278" r:id="rId17"/>
    <p:sldId id="276" r:id="rId18"/>
    <p:sldId id="273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D10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8"А"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8"Б"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выпускников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43</c:v>
                </c:pt>
                <c:pt idx="2">
                  <c:v>24</c:v>
                </c:pt>
                <c:pt idx="3">
                  <c:v>26</c:v>
                </c:pt>
                <c:pt idx="4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сдававших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</c:ser>
        <c:shape val="cylinder"/>
        <c:axId val="70734976"/>
        <c:axId val="70736512"/>
        <c:axId val="0"/>
      </c:bar3DChart>
      <c:catAx>
        <c:axId val="70734976"/>
        <c:scaling>
          <c:orientation val="minMax"/>
        </c:scaling>
        <c:axPos val="b"/>
        <c:numFmt formatCode="General" sourceLinked="1"/>
        <c:tickLblPos val="nextTo"/>
        <c:crossAx val="70736512"/>
        <c:crosses val="autoZero"/>
        <c:auto val="1"/>
        <c:lblAlgn val="ctr"/>
        <c:lblOffset val="100"/>
      </c:catAx>
      <c:valAx>
        <c:axId val="70736512"/>
        <c:scaling>
          <c:orientation val="minMax"/>
        </c:scaling>
        <c:axPos val="l"/>
        <c:majorGridlines/>
        <c:numFmt formatCode="General" sourceLinked="1"/>
        <c:tickLblPos val="nextTo"/>
        <c:crossAx val="7073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49119116276654"/>
          <c:y val="0.1456773298105383"/>
          <c:w val="0.34227082025172684"/>
          <c:h val="0.7086453403789241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сдававших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33</c:v>
                </c:pt>
                <c:pt idx="3">
                  <c:v>34.6</c:v>
                </c:pt>
                <c:pt idx="4">
                  <c:v>35.300000000000004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634905732032642"/>
          <c:y val="0.2368703694748657"/>
          <c:w val="0.22355464925902169"/>
          <c:h val="0.6099758468245841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uzeev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psearch&amp;text=%D0%B3%D0%B5%D0%BD%D0%B5%D1%80%D0%B0%D1%82%D0%BE%D1%80%20%D1%82%D0%B5%D1%81%D1%82%D0%BE%D0%B2%20%D0%BF%D0%BE%20%D1%84%D0%B8%D0%B7%D0%B8%D0%BA%D0%B5&amp;fp=0&amp;img_url=http://fizika03.ru/_sh/00/18m.jpg&amp;pos=9&amp;rpt=simage&amp;lr=14&amp;nojs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4582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Скованные одной цепью….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Сочкова</a:t>
            </a:r>
            <a:r>
              <a:rPr lang="ru-RU" dirty="0" smtClean="0">
                <a:solidFill>
                  <a:schemeClr val="tx1"/>
                </a:solidFill>
              </a:rPr>
              <a:t> Т.А.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Тверская область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:\Конаково\ф 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65104"/>
            <a:ext cx="290309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C:\Users\Дмитрий\Desktop\шап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661511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692696"/>
          <a:ext cx="8712968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Задание: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Вывести формулу для расчета  гидростатического давления.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 «5»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 «4-3»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Задние выполняется самостоятельно.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выполняется по наводящим вопросам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рассчитать давление твердого тела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 поверхность?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силе равна сила давления тела на горизонтальную поверхность?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рассчитать вес тела, если известна его масса?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рассчитать массу тела по его плотности?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найти объем тела, имеющего прямоугольную форму?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Чему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равна площадь прямоугольника?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484784"/>
            <a:ext cx="1008112" cy="1008112"/>
          </a:xfrm>
          <a:prstGeom prst="rect">
            <a:avLst/>
          </a:prstGeom>
          <a:noFill/>
        </p:spPr>
      </p:pic>
      <p:sp>
        <p:nvSpPr>
          <p:cNvPr id="21507" name="AutoShape 3"/>
          <p:cNvSpPr>
            <a:spLocks noChangeShapeType="1"/>
          </p:cNvSpPr>
          <p:nvPr/>
        </p:nvSpPr>
        <p:spPr bwMode="auto">
          <a:xfrm>
            <a:off x="1619672" y="1628800"/>
            <a:ext cx="742950" cy="85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/>
          <p:cNvSpPr>
            <a:spLocks noChangeShapeType="1"/>
          </p:cNvSpPr>
          <p:nvPr/>
        </p:nvSpPr>
        <p:spPr bwMode="auto">
          <a:xfrm rot="16200000" flipH="1">
            <a:off x="4370834" y="2117998"/>
            <a:ext cx="447675" cy="333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5" name="AutoShape 1"/>
          <p:cNvSpPr>
            <a:spLocks noChangeShapeType="1"/>
          </p:cNvSpPr>
          <p:nvPr/>
        </p:nvSpPr>
        <p:spPr bwMode="auto">
          <a:xfrm>
            <a:off x="5580112" y="2780928"/>
            <a:ext cx="790575" cy="323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AutoShape 5"/>
          <p:cNvSpPr>
            <a:spLocks noChangeShapeType="1"/>
          </p:cNvSpPr>
          <p:nvPr/>
        </p:nvSpPr>
        <p:spPr bwMode="auto">
          <a:xfrm flipH="1">
            <a:off x="3203848" y="1772816"/>
            <a:ext cx="533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1556792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F=P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628800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P=mg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2564904"/>
            <a:ext cx="104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m=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2924944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V=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b h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3645024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S=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endParaRPr lang="ru-RU" sz="2400" dirty="0"/>
          </a:p>
        </p:txBody>
      </p:sp>
      <p:sp>
        <p:nvSpPr>
          <p:cNvPr id="16" name="Правая фигурная скобка 15"/>
          <p:cNvSpPr/>
          <p:nvPr/>
        </p:nvSpPr>
        <p:spPr>
          <a:xfrm rot="16200000" flipH="1">
            <a:off x="6948264" y="3284984"/>
            <a:ext cx="216024" cy="360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1520" y="4046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учащихся получается схема. При этом они знают, что  она работает в двух направлениях и может собраться как </a:t>
            </a:r>
            <a:r>
              <a:rPr lang="ru-RU" dirty="0" err="1" smtClean="0"/>
              <a:t>пазл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229200"/>
            <a:ext cx="7955319" cy="792088"/>
          </a:xfrm>
          <a:prstGeom prst="rect">
            <a:avLst/>
          </a:prstGeom>
          <a:noFill/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450912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62D1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Итоги контрольной работы по теме «Динамика»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3571876"/>
          <a:ext cx="328614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072066" y="3500438"/>
          <a:ext cx="314327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785926"/>
          <a:ext cx="821537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1"/>
                <a:gridCol w="857256"/>
                <a:gridCol w="785818"/>
                <a:gridCol w="857256"/>
                <a:gridCol w="464346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«А»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 использованием логических цепочек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«Б»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использования логических цепочек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585789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подготовленности обучающихся обоих классов одинаков.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984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ЕГЭ по физике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2090831"/>
              </p:ext>
            </p:extLst>
          </p:nvPr>
        </p:nvGraphicFramePr>
        <p:xfrm>
          <a:off x="214283" y="1500174"/>
          <a:ext cx="8642702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0395"/>
                <a:gridCol w="1143008"/>
                <a:gridCol w="1143008"/>
                <a:gridCol w="1214446"/>
                <a:gridCol w="1071570"/>
                <a:gridCol w="10702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выпускников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 сдававших экзамен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числа выпускников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34,6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6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51,25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52,6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08935710"/>
              </p:ext>
            </p:extLst>
          </p:nvPr>
        </p:nvGraphicFramePr>
        <p:xfrm>
          <a:off x="214282" y="3857628"/>
          <a:ext cx="5000660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224417972"/>
              </p:ext>
            </p:extLst>
          </p:nvPr>
        </p:nvGraphicFramePr>
        <p:xfrm>
          <a:off x="5072066" y="3929066"/>
          <a:ext cx="379174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6286520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2012-2013 учебном году в школе не было выпускного класса.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96752"/>
            <a:ext cx="5688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400" b="1" dirty="0" smtClean="0">
                <a:solidFill>
                  <a:srgbClr val="99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 Unicode MS" pitchFamily="2"/>
                <a:cs typeface="Times New Roman" pitchFamily="18" charset="0"/>
              </a:rPr>
              <a:t>Вячеслав Валерьянович </a:t>
            </a:r>
            <a:r>
              <a:rPr lang="ru-RU" sz="2400" b="1" dirty="0" err="1" smtClean="0">
                <a:solidFill>
                  <a:srgbClr val="99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 Unicode MS" pitchFamily="2"/>
                <a:cs typeface="Times New Roman" pitchFamily="18" charset="0"/>
              </a:rPr>
              <a:t>Гузеев</a:t>
            </a:r>
            <a:endParaRPr lang="ru-RU" sz="2400" b="1" dirty="0" smtClean="0">
              <a:solidFill>
                <a:srgbClr val="99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 charset="0"/>
              <a:ea typeface="Arial Unicode MS" pitchFamily="2"/>
              <a:cs typeface="Times New Roman" pitchFamily="18" charset="0"/>
            </a:endParaRPr>
          </a:p>
          <a:p>
            <a:pPr lvl="0" algn="ctr" hangingPunct="0"/>
            <a:r>
              <a:rPr lang="ru-RU" sz="2400" b="1" dirty="0" smtClean="0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 Unicode MS" pitchFamily="2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8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 Unicode MS" pitchFamily="2"/>
                <a:cs typeface="Times New Roman" pitchFamily="18" charset="0"/>
                <a:hlinkClick r:id="rId2"/>
              </a:rPr>
              <a:t>http://www.gouzeev.ru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223559"/>
            <a:ext cx="756084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414"/>
              </a:spcAft>
              <a:buNone/>
            </a:pPr>
            <a:r>
              <a:rPr lang="ru-RU" sz="3200" b="1" kern="0" dirty="0" smtClean="0">
                <a:solidFill>
                  <a:srgbClr val="8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ИНТЕЛЛЕКТ-КАРТ</a:t>
            </a:r>
            <a:endParaRPr lang="ru-RU" sz="3200" b="1" kern="0" dirty="0">
              <a:solidFill>
                <a:srgbClr val="8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GB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 Unicode MS" pitchFamily="34"/>
                <a:cs typeface="Times New Roman" pitchFamily="18" charset="0"/>
              </a:rPr>
              <a:t>Законы</a:t>
            </a:r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 Unicode MS" pitchFamily="34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 Unicode MS" pitchFamily="34"/>
                <a:cs typeface="Times New Roman" pitchFamily="18" charset="0"/>
              </a:rPr>
              <a:t>построения</a:t>
            </a:r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 Unicode MS" pitchFamily="34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 Unicode MS" pitchFamily="34"/>
                <a:cs typeface="Times New Roman" pitchFamily="18" charset="0"/>
              </a:rPr>
              <a:t>интеллект-карт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 charset="0"/>
              <a:ea typeface="Arial Unicode MS" pitchFamily="34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51520" y="1484784"/>
            <a:ext cx="8571969" cy="52197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uroki.net/docrus/docrus5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6862044" cy="4857784"/>
          </a:xfrm>
          <a:prstGeom prst="rect">
            <a:avLst/>
          </a:prstGeom>
          <a:noFill/>
        </p:spPr>
      </p:pic>
      <p:pic>
        <p:nvPicPr>
          <p:cNvPr id="3" name="Picture 2" descr="http://sosh-5528.narod.ru/images/9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7720245" cy="5357850"/>
          </a:xfrm>
          <a:prstGeom prst="rect">
            <a:avLst/>
          </a:prstGeom>
          <a:noFill/>
        </p:spPr>
      </p:pic>
      <p:pic>
        <p:nvPicPr>
          <p:cNvPr id="4" name="Picture 4" descr="http://marina57v.narod2.ru/olderfiles/1/mindmap_s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7786741" cy="5234982"/>
          </a:xfrm>
          <a:prstGeom prst="rect">
            <a:avLst/>
          </a:prstGeom>
          <a:noFill/>
        </p:spPr>
      </p:pic>
      <p:pic>
        <p:nvPicPr>
          <p:cNvPr id="5" name="Picture 4" descr="&amp;rcy;&amp;icy;&amp;scy;&amp;ucy;&amp;ncy;&amp;ocy;&amp;kcy;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571612"/>
            <a:ext cx="8143900" cy="476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257425" y="2981325"/>
            <a:ext cx="1857375" cy="7334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90775" y="3133725"/>
            <a:ext cx="1619250" cy="419100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Энергия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47675" y="3057525"/>
            <a:ext cx="1323975" cy="5715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Закон сохранения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0" y="3133725"/>
            <a:ext cx="714375" cy="4191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Виды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1771650" y="3219450"/>
            <a:ext cx="485775" cy="257175"/>
          </a:xfrm>
          <a:prstGeom prst="leftArrow">
            <a:avLst>
              <a:gd name="adj1" fmla="val 50000"/>
              <a:gd name="adj2" fmla="val 47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114800" y="3219450"/>
            <a:ext cx="485775" cy="257175"/>
          </a:xfrm>
          <a:prstGeom prst="rightArrow">
            <a:avLst>
              <a:gd name="adj1" fmla="val 50000"/>
              <a:gd name="adj2" fmla="val 47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71475" y="1076325"/>
            <a:ext cx="3743325" cy="1057275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Полная механическая энергия тела, на которое не действуют силы трения и сопротивления, в процессе его движения остается неизменной.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Е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=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Е</a:t>
            </a:r>
            <a:r>
              <a:rPr kumimoji="0" lang="ru-RU" sz="12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к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+ Е</a:t>
            </a:r>
            <a:r>
              <a:rPr kumimoji="0" lang="ru-RU" sz="1200" b="1" i="0" u="none" strike="noStrike" cap="none" normalizeH="0" baseline="-2500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п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= </a:t>
            </a: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const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489" name="AutoShape 9"/>
          <p:cNvCxnSpPr>
            <a:cxnSpLocks noChangeShapeType="1"/>
          </p:cNvCxnSpPr>
          <p:nvPr/>
        </p:nvCxnSpPr>
        <p:spPr bwMode="auto">
          <a:xfrm flipV="1">
            <a:off x="1104900" y="2133600"/>
            <a:ext cx="876300" cy="9239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90" name="AutoShape 10"/>
          <p:cNvCxnSpPr>
            <a:cxnSpLocks noChangeShapeType="1"/>
          </p:cNvCxnSpPr>
          <p:nvPr/>
        </p:nvCxnSpPr>
        <p:spPr bwMode="auto">
          <a:xfrm rot="5400000" flipH="1" flipV="1">
            <a:off x="4648198" y="2209791"/>
            <a:ext cx="1419239" cy="4286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91" name="AutoShape 11"/>
          <p:cNvCxnSpPr>
            <a:cxnSpLocks noChangeShapeType="1"/>
          </p:cNvCxnSpPr>
          <p:nvPr/>
        </p:nvCxnSpPr>
        <p:spPr bwMode="auto">
          <a:xfrm>
            <a:off x="5286375" y="3419475"/>
            <a:ext cx="22860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492" name="AutoShape 12"/>
          <p:cNvCxnSpPr>
            <a:cxnSpLocks noChangeShapeType="1"/>
            <a:endCxn id="20497" idx="0"/>
          </p:cNvCxnSpPr>
          <p:nvPr/>
        </p:nvCxnSpPr>
        <p:spPr bwMode="auto">
          <a:xfrm rot="16200000" flipH="1">
            <a:off x="4993479" y="3721896"/>
            <a:ext cx="857258" cy="55721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4929190" y="1000108"/>
            <a:ext cx="1685925" cy="742950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072066" y="1214422"/>
            <a:ext cx="1457325" cy="31432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Потенциальная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514975" y="3057525"/>
            <a:ext cx="1685925" cy="742950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629275" y="3314700"/>
            <a:ext cx="1457325" cy="31432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Кинетическая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4857752" y="4429132"/>
            <a:ext cx="1685925" cy="742950"/>
          </a:xfrm>
          <a:prstGeom prst="ellipse">
            <a:avLst/>
          </a:prstGeom>
          <a:solidFill>
            <a:srgbClr val="00B0F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000628" y="4643446"/>
            <a:ext cx="1371600" cy="2952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Внутренняя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499" name="AutoShape 19"/>
          <p:cNvCxnSpPr>
            <a:cxnSpLocks noChangeShapeType="1"/>
          </p:cNvCxnSpPr>
          <p:nvPr/>
        </p:nvCxnSpPr>
        <p:spPr bwMode="auto">
          <a:xfrm flipV="1">
            <a:off x="6357950" y="928670"/>
            <a:ext cx="285752" cy="2048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00" name="AutoShape 20"/>
          <p:cNvCxnSpPr>
            <a:cxnSpLocks noChangeShapeType="1"/>
            <a:endCxn id="20502" idx="0"/>
          </p:cNvCxnSpPr>
          <p:nvPr/>
        </p:nvCxnSpPr>
        <p:spPr bwMode="auto">
          <a:xfrm>
            <a:off x="6215074" y="1643050"/>
            <a:ext cx="514350" cy="214314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562850" y="500042"/>
            <a:ext cx="1581150" cy="685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возникает, если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</a:rPr>
              <a:t>h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sym typeface="Symbol" pitchFamily="18" charset="2"/>
              </a:rPr>
              <a:t>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</a:rPr>
              <a:t>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Е</a:t>
            </a:r>
            <a:r>
              <a:rPr kumimoji="0" lang="ru-RU" sz="1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п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=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mgh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143636" y="1857364"/>
            <a:ext cx="1171575" cy="295275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илы упругости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215074" y="642918"/>
            <a:ext cx="1143000" cy="285750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илы тяжести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504" name="AutoShape 24"/>
          <p:cNvCxnSpPr>
            <a:cxnSpLocks noChangeShapeType="1"/>
          </p:cNvCxnSpPr>
          <p:nvPr/>
        </p:nvCxnSpPr>
        <p:spPr bwMode="auto">
          <a:xfrm>
            <a:off x="7358082" y="785794"/>
            <a:ext cx="190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05" name="AutoShape 25"/>
          <p:cNvCxnSpPr>
            <a:cxnSpLocks noChangeShapeType="1"/>
          </p:cNvCxnSpPr>
          <p:nvPr/>
        </p:nvCxnSpPr>
        <p:spPr bwMode="auto">
          <a:xfrm>
            <a:off x="7358082" y="2000240"/>
            <a:ext cx="190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7562850" y="1581150"/>
            <a:ext cx="1581150" cy="657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возникает, если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</a:rPr>
              <a:t>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sym typeface="Symbol" pitchFamily="18" charset="2"/>
              </a:rPr>
              <a:t>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</a:rPr>
              <a:t>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Е</a:t>
            </a:r>
            <a:r>
              <a:rPr kumimoji="0" lang="ru-RU" sz="1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п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=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</a:rPr>
              <a:t>к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х</a:t>
            </a:r>
            <a:r>
              <a:rPr kumimoji="0" lang="en-US" sz="1200" b="1" i="0" u="none" strike="noStrike" cap="none" normalizeH="0" baseline="1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/>
              </a:rPr>
              <a:t>2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/2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358082" y="3057525"/>
            <a:ext cx="1785918" cy="94297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энергия движения, возникает при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sym typeface="Symbol" pitchFamily="18" charset="2"/>
              </a:rPr>
              <a:t>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</a:rPr>
              <a:t>0</a:t>
            </a:r>
          </a:p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Е</a:t>
            </a:r>
            <a:r>
              <a:rPr kumimoji="0" lang="ru-RU" sz="1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=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</a:t>
            </a:r>
            <a:r>
              <a:rPr lang="en-US" sz="1200" b="1" baseline="10000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/2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7072330" y="4248150"/>
            <a:ext cx="2071670" cy="75248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Энергия движения и взаимодействия молекул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U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=Е</a:t>
            </a:r>
            <a:r>
              <a:rPr kumimoji="0" lang="ru-RU" sz="1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+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Е</a:t>
            </a:r>
            <a:r>
              <a:rPr kumimoji="0" lang="ru-RU" sz="12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п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513" name="AutoShape 33"/>
          <p:cNvCxnSpPr>
            <a:cxnSpLocks noChangeShapeType="1"/>
            <a:endCxn id="20512" idx="1"/>
          </p:cNvCxnSpPr>
          <p:nvPr/>
        </p:nvCxnSpPr>
        <p:spPr bwMode="auto">
          <a:xfrm flipV="1">
            <a:off x="6500826" y="4624393"/>
            <a:ext cx="571504" cy="10477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4929190" y="5357826"/>
            <a:ext cx="1628775" cy="276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Изменяется путем…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515" name="AutoShape 35"/>
          <p:cNvCxnSpPr>
            <a:cxnSpLocks noChangeShapeType="1"/>
            <a:stCxn id="20497" idx="4"/>
          </p:cNvCxnSpPr>
          <p:nvPr/>
        </p:nvCxnSpPr>
        <p:spPr bwMode="auto">
          <a:xfrm rot="5400000">
            <a:off x="5579271" y="5236384"/>
            <a:ext cx="185746" cy="5714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6" name="AutoShape 36"/>
          <p:cNvCxnSpPr>
            <a:cxnSpLocks noChangeShapeType="1"/>
          </p:cNvCxnSpPr>
          <p:nvPr/>
        </p:nvCxnSpPr>
        <p:spPr bwMode="auto">
          <a:xfrm>
            <a:off x="6572264" y="5500702"/>
            <a:ext cx="428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17" name="AutoShape 37"/>
          <p:cNvCxnSpPr>
            <a:cxnSpLocks noChangeShapeType="1"/>
          </p:cNvCxnSpPr>
          <p:nvPr/>
        </p:nvCxnSpPr>
        <p:spPr bwMode="auto">
          <a:xfrm flipH="1">
            <a:off x="4643438" y="5500702"/>
            <a:ext cx="247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7000892" y="5357826"/>
            <a:ext cx="1571625" cy="30480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совершения работы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2857488" y="5357826"/>
            <a:ext cx="1762125" cy="32385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теплообмена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521" name="AutoShape 41"/>
          <p:cNvCxnSpPr>
            <a:cxnSpLocks noChangeShapeType="1"/>
            <a:endCxn id="20523" idx="0"/>
          </p:cNvCxnSpPr>
          <p:nvPr/>
        </p:nvCxnSpPr>
        <p:spPr bwMode="auto">
          <a:xfrm rot="10800000" flipV="1">
            <a:off x="6557972" y="5715016"/>
            <a:ext cx="800110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22" name="AutoShape 42"/>
          <p:cNvCxnSpPr>
            <a:cxnSpLocks noChangeShapeType="1"/>
          </p:cNvCxnSpPr>
          <p:nvPr/>
        </p:nvCxnSpPr>
        <p:spPr bwMode="auto">
          <a:xfrm>
            <a:off x="7929586" y="5715016"/>
            <a:ext cx="714380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523" name="Text Box 43" descr="20%"/>
          <p:cNvSpPr txBox="1">
            <a:spLocks noChangeArrowheads="1"/>
          </p:cNvSpPr>
          <p:nvPr/>
        </p:nvSpPr>
        <p:spPr bwMode="auto">
          <a:xfrm>
            <a:off x="5929322" y="6143644"/>
            <a:ext cx="1257300" cy="295275"/>
          </a:xfrm>
          <a:prstGeom prst="rect">
            <a:avLst/>
          </a:prstGeom>
          <a:pattFill prst="pct20">
            <a:fgClr>
              <a:srgbClr val="C4BC96"/>
            </a:fgClr>
            <a:bgClr>
              <a:srgbClr val="FFFFFF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над телом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Q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sym typeface="Symbol" pitchFamily="18" charset="2"/>
              </a:rPr>
              <a:t>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4" name="Text Box 44" descr="20%"/>
          <p:cNvSpPr txBox="1">
            <a:spLocks noChangeArrowheads="1"/>
          </p:cNvSpPr>
          <p:nvPr/>
        </p:nvSpPr>
        <p:spPr bwMode="auto">
          <a:xfrm>
            <a:off x="7572396" y="6143644"/>
            <a:ext cx="1381125" cy="295275"/>
          </a:xfrm>
          <a:prstGeom prst="rect">
            <a:avLst/>
          </a:prstGeom>
          <a:pattFill prst="pct20">
            <a:fgClr>
              <a:srgbClr val="C4BC96"/>
            </a:fgClr>
            <a:bgClr>
              <a:srgbClr val="FFFFFF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c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амим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 телом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Q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&lt;0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525" name="AutoShape 45"/>
          <p:cNvCxnSpPr>
            <a:cxnSpLocks noChangeShapeType="1"/>
            <a:endCxn id="20528" idx="3"/>
          </p:cNvCxnSpPr>
          <p:nvPr/>
        </p:nvCxnSpPr>
        <p:spPr bwMode="auto">
          <a:xfrm rot="16200000" flipV="1">
            <a:off x="2240737" y="4860132"/>
            <a:ext cx="866776" cy="3381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26" name="AutoShape 46"/>
          <p:cNvCxnSpPr>
            <a:cxnSpLocks noChangeShapeType="1"/>
          </p:cNvCxnSpPr>
          <p:nvPr/>
        </p:nvCxnSpPr>
        <p:spPr bwMode="auto">
          <a:xfrm rot="10800000">
            <a:off x="2500298" y="5500702"/>
            <a:ext cx="3286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527" name="AutoShape 47"/>
          <p:cNvCxnSpPr>
            <a:cxnSpLocks noChangeShapeType="1"/>
          </p:cNvCxnSpPr>
          <p:nvPr/>
        </p:nvCxnSpPr>
        <p:spPr bwMode="auto">
          <a:xfrm rot="5400000">
            <a:off x="2278840" y="5793598"/>
            <a:ext cx="785818" cy="3429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857224" y="4429132"/>
            <a:ext cx="1647825" cy="333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теплопроводность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1071538" y="5357826"/>
            <a:ext cx="129540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конвекция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85786" y="6143644"/>
            <a:ext cx="1647825" cy="361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</a:rPr>
              <a:t>лучистый теплообмен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2844" y="428605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 – карта по теме «Энергия» (8класс)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1" name="AutoShape 51"/>
          <p:cNvCxnSpPr>
            <a:cxnSpLocks noChangeShapeType="1"/>
            <a:endCxn id="20507" idx="1"/>
          </p:cNvCxnSpPr>
          <p:nvPr/>
        </p:nvCxnSpPr>
        <p:spPr bwMode="auto">
          <a:xfrm>
            <a:off x="7200900" y="3419475"/>
            <a:ext cx="157182" cy="10954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" pitchFamily="2"/>
                <a:cs typeface="Times New Roman" pitchFamily="18" charset="0"/>
              </a:rPr>
              <a:t>Преимущества применения метода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" pitchFamily="2"/>
                <a:cs typeface="Times New Roman" pitchFamily="18" charset="0"/>
              </a:rPr>
              <a:t>интеллект-карт</a:t>
            </a:r>
            <a:r>
              <a:rPr lang="ru-RU" b="1" dirty="0" smtClean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" pitchFamily="2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" pitchFamily="2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76872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000" b="1" u="sng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 charset="0"/>
                <a:ea typeface="Arial" pitchFamily="2"/>
                <a:cs typeface="Times New Roman" pitchFamily="18" charset="0"/>
              </a:rPr>
              <a:t>Обучение: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создание ясных и понятных конспектов лекций;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максимальная отдача от прочтения книг/учебников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;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написание рефератов, курсовых проектов, дипломов.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ускорение запоминания, улучшение его качества;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мотивация;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активизация творческих процессов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;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развитие ассоциативного мышления;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развитие образного мышления;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средство организации совместной деятельности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;</a:t>
            </a:r>
          </a:p>
          <a:p>
            <a:pPr hangingPunct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  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Arial" pitchFamily="2"/>
                <a:cs typeface="Times New Roman" pitchFamily="18" charset="0"/>
              </a:rPr>
              <a:t>экономия времени.</a:t>
            </a:r>
            <a:endParaRPr lang="ru-RU" sz="2000" u="sng" dirty="0">
              <a:solidFill>
                <a:srgbClr val="000000"/>
              </a:solidFill>
              <a:latin typeface="Times New Roman" pitchFamily="18" charset="0"/>
              <a:ea typeface="Arial" pitchFamily="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Конаково\ф 064.jpg"/>
          <p:cNvPicPr/>
          <p:nvPr/>
        </p:nvPicPr>
        <p:blipFill>
          <a:blip r:embed="rId2" cstate="print"/>
          <a:srcRect l="26697" t="26684" r="3394"/>
          <a:stretch>
            <a:fillRect/>
          </a:stretch>
        </p:blipFill>
        <p:spPr bwMode="auto">
          <a:xfrm>
            <a:off x="1928794" y="2143116"/>
            <a:ext cx="5357850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1124744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857232"/>
            <a:ext cx="8462744" cy="4832092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Задачи, поставленные обществом и государством  перед педагогом (новые ФГОС):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Сосредоточить интерес и внимание учеников на конкретном материале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Активизировать познавательную деятельность учащихся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Пробудить стремление к самообразованию, самоанализу, реализации собственных возможностей, через использование заданий поискового и творческого характера.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ая фигурная скобка 1"/>
          <p:cNvSpPr/>
          <p:nvPr/>
        </p:nvSpPr>
        <p:spPr>
          <a:xfrm rot="5400000">
            <a:off x="4179091" y="1678769"/>
            <a:ext cx="785818" cy="6572296"/>
          </a:xfrm>
          <a:prstGeom prst="rightBrace">
            <a:avLst>
              <a:gd name="adj1" fmla="val 8333"/>
              <a:gd name="adj2" fmla="val 4971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Особенностью живого ума является то, что ему нужно лишь немного увидеть и услышать для того, чтобы он мог потом долго размышлять и многое понять.</a:t>
            </a:r>
          </a:p>
          <a:p>
            <a:pPr lvl="8"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Джордано Бруно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свойство человеческого мозга, позволяющее записывать, хранить и при необходимости воспроизводить информацию.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данным исследователей, в памяти обучающихся остается:</a:t>
            </a:r>
          </a:p>
          <a:p>
            <a:pPr marL="1714500" lvl="3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1/4  часть услышанного материала</a:t>
            </a:r>
          </a:p>
          <a:p>
            <a:pPr marL="1714500" lvl="3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1/3 часть увиденного</a:t>
            </a:r>
          </a:p>
          <a:p>
            <a:pPr marL="1714500" lvl="3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1/2 часть увиденного и услышанного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50070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3/4 части материала, если ученик привлечен к активным действиям</a:t>
            </a:r>
          </a:p>
          <a:p>
            <a:pPr marL="342900" indent="-34290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процессе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828800" y="2438400"/>
          <a:ext cx="4495800" cy="1200150"/>
        </p:xfrm>
        <a:graphic>
          <a:graphicData uri="http://schemas.openxmlformats.org/presentationml/2006/ole">
            <p:oleObj spid="_x0000_s1026" name="Equation" r:id="rId3" imgW="1168400" imgH="419100" progId="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505200" y="1600200"/>
          <a:ext cx="1447800" cy="609600"/>
        </p:xfrm>
        <a:graphic>
          <a:graphicData uri="http://schemas.openxmlformats.org/presentationml/2006/ole">
            <p:oleObj spid="_x0000_s1027" name="Equation" r:id="rId4" imgW="711200" imgH="228600" progId="">
              <p:embed/>
            </p:oleObj>
          </a:graphicData>
        </a:graphic>
      </p:graphicFrame>
      <p:sp>
        <p:nvSpPr>
          <p:cNvPr id="6" name="AutoShape 9"/>
          <p:cNvSpPr>
            <a:spLocks/>
          </p:cNvSpPr>
          <p:nvPr/>
        </p:nvSpPr>
        <p:spPr bwMode="auto">
          <a:xfrm rot="16200000">
            <a:off x="2057400" y="31242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905000" y="3962400"/>
          <a:ext cx="609600" cy="603250"/>
        </p:xfrm>
        <a:graphic>
          <a:graphicData uri="http://schemas.openxmlformats.org/presentationml/2006/ole">
            <p:oleObj spid="_x0000_s1028" name="Equation" r:id="rId5" imgW="126835" imgH="139518" progId="">
              <p:embed/>
            </p:oleObj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6019800" y="838200"/>
          <a:ext cx="1371600" cy="660400"/>
        </p:xfrm>
        <a:graphic>
          <a:graphicData uri="http://schemas.openxmlformats.org/presentationml/2006/ole">
            <p:oleObj spid="_x0000_s1029" name="Equation" r:id="rId6" imgW="495085" imgH="431613" progId="">
              <p:embed/>
            </p:oleObj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1295400" y="838200"/>
          <a:ext cx="1447800" cy="622300"/>
        </p:xfrm>
        <a:graphic>
          <a:graphicData uri="http://schemas.openxmlformats.org/presentationml/2006/ole">
            <p:oleObj spid="_x0000_s1030" name="Equation" r:id="rId7" imgW="393529" imgH="393529" progId="">
              <p:embed/>
            </p:oleObj>
          </a:graphicData>
        </a:graphic>
      </p:graphicFrame>
      <p:sp>
        <p:nvSpPr>
          <p:cNvPr id="10" name="AutoShape 15"/>
          <p:cNvSpPr>
            <a:spLocks/>
          </p:cNvSpPr>
          <p:nvPr/>
        </p:nvSpPr>
        <p:spPr bwMode="auto">
          <a:xfrm rot="16200000">
            <a:off x="5334000" y="31242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5257800" y="3886200"/>
          <a:ext cx="571500" cy="685800"/>
        </p:xfrm>
        <a:graphic>
          <a:graphicData uri="http://schemas.openxmlformats.org/presentationml/2006/ole">
            <p:oleObj spid="_x0000_s1031" name="Equation" r:id="rId8" imgW="190500" imgH="228600" progId="">
              <p:embed/>
            </p:oleObj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5181600" y="4800600"/>
          <a:ext cx="1600200" cy="609600"/>
        </p:xfrm>
        <a:graphic>
          <a:graphicData uri="http://schemas.openxmlformats.org/presentationml/2006/ole">
            <p:oleObj spid="_x0000_s1032" name="Equation" r:id="rId9" imgW="647700" imgH="228600" progId="">
              <p:embed/>
            </p:oleObj>
          </a:graphicData>
        </a:graphic>
      </p:graphicFrame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2098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54864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410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60960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3657600" y="213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48006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V="1">
            <a:off x="6172200" y="129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5029200" y="1905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V="1">
            <a:off x="2590800" y="1981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1371600" y="1981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V="1">
            <a:off x="13716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V="1">
            <a:off x="2362200" y="68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2362200" y="68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V="1">
            <a:off x="7086600" y="68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H="1">
            <a:off x="5105400" y="685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457200" y="3124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457200" y="3124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0" name="Object 38"/>
          <p:cNvGraphicFramePr>
            <a:graphicFrameLocks noChangeAspect="1"/>
          </p:cNvGraphicFramePr>
          <p:nvPr/>
        </p:nvGraphicFramePr>
        <p:xfrm>
          <a:off x="6781800" y="2133600"/>
          <a:ext cx="2057400" cy="533400"/>
        </p:xfrm>
        <a:graphic>
          <a:graphicData uri="http://schemas.openxmlformats.org/presentationml/2006/ole">
            <p:oleObj spid="_x0000_s1033" name="Equation" r:id="rId10" imgW="977900" imgH="228600" progId="">
              <p:embed/>
            </p:oleObj>
          </a:graphicData>
        </a:graphic>
      </p:graphicFrame>
      <p:sp>
        <p:nvSpPr>
          <p:cNvPr id="31" name="Line 39"/>
          <p:cNvSpPr>
            <a:spLocks noChangeShapeType="1"/>
          </p:cNvSpPr>
          <p:nvPr/>
        </p:nvSpPr>
        <p:spPr bwMode="auto">
          <a:xfrm flipV="1">
            <a:off x="51054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>
            <a:off x="5105400" y="2438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3" name="Object 11"/>
          <p:cNvGraphicFramePr>
            <a:graphicFrameLocks noChangeAspect="1"/>
          </p:cNvGraphicFramePr>
          <p:nvPr/>
        </p:nvGraphicFramePr>
        <p:xfrm>
          <a:off x="381000" y="5638800"/>
          <a:ext cx="2209800" cy="533400"/>
        </p:xfrm>
        <a:graphic>
          <a:graphicData uri="http://schemas.openxmlformats.org/presentationml/2006/ole">
            <p:oleObj spid="_x0000_s1034" name="Equation" r:id="rId11" imgW="1320800" imgH="228600" progId="">
              <p:embed/>
            </p:oleObj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5943600" y="5715000"/>
          <a:ext cx="1676400" cy="544513"/>
        </p:xfrm>
        <a:graphic>
          <a:graphicData uri="http://schemas.openxmlformats.org/presentationml/2006/ole">
            <p:oleObj spid="_x0000_s1035" name="Equation" r:id="rId12" imgW="977900" imgH="228600" progId="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3707904" y="548680"/>
          <a:ext cx="1215063" cy="360040"/>
        </p:xfrm>
        <a:graphic>
          <a:graphicData uri="http://schemas.openxmlformats.org/presentationml/2006/ole">
            <p:oleObj spid="_x0000_s1036" name="Equation" r:id="rId13" imgW="863225" imgH="20311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принципы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системно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подхода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916832"/>
          <a:ext cx="8712968" cy="4785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6304"/>
                <a:gridCol w="597666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 минимакса 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предложение ученику содержание образования на максимальном (творческом) уровне, и обеспечивает усвоение на уровне, минимума.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 психологической комфортности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доброжелательной атмосферы, в которой способности каждого могут проявиться как можно полнее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 деятельности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ученик не получает готовое знание, а добывает его сам в процессе собственной учебной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 непрерывности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преемственность между всеми ступенями обучения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технологии, содержания и методики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 целостного представления о мире 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ребенка должно быть сформировано обобщенное, целостное представление о природе – обществе – самом себе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 творчества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ориентация на творческое начало в учебной деятельности, приобретение учащимися собственного опыта творческой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 вариативности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 учащихся способности к систематическому перебору вариантов и выбору оптимального варианта на основе заданного критерия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828800" y="2438400"/>
          <a:ext cx="4495800" cy="1200150"/>
        </p:xfrm>
        <a:graphic>
          <a:graphicData uri="http://schemas.openxmlformats.org/presentationml/2006/ole">
            <p:oleObj spid="_x0000_s18434" name="Equation" r:id="rId3" imgW="1168400" imgH="419100" progId="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3635896" y="1600200"/>
          <a:ext cx="1317104" cy="554570"/>
        </p:xfrm>
        <a:graphic>
          <a:graphicData uri="http://schemas.openxmlformats.org/presentationml/2006/ole">
            <p:oleObj spid="_x0000_s18435" name="Equation" r:id="rId4" imgW="711200" imgH="228600" progId="">
              <p:embed/>
            </p:oleObj>
          </a:graphicData>
        </a:graphic>
      </p:graphicFrame>
      <p:sp>
        <p:nvSpPr>
          <p:cNvPr id="5" name="AutoShape 9"/>
          <p:cNvSpPr>
            <a:spLocks/>
          </p:cNvSpPr>
          <p:nvPr/>
        </p:nvSpPr>
        <p:spPr bwMode="auto">
          <a:xfrm rot="16200000">
            <a:off x="2057400" y="31242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905000" y="3962400"/>
          <a:ext cx="609600" cy="603250"/>
        </p:xfrm>
        <a:graphic>
          <a:graphicData uri="http://schemas.openxmlformats.org/presentationml/2006/ole">
            <p:oleObj spid="_x0000_s18436" name="Equation" r:id="rId5" imgW="126835" imgH="139518" progId="">
              <p:embed/>
            </p:oleObj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6300192" y="838200"/>
          <a:ext cx="1091208" cy="525396"/>
        </p:xfrm>
        <a:graphic>
          <a:graphicData uri="http://schemas.openxmlformats.org/presentationml/2006/ole">
            <p:oleObj spid="_x0000_s18437" name="Equation" r:id="rId6" imgW="495085" imgH="431613" progId="">
              <p:embed/>
            </p:oleObj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1295400" y="838200"/>
          <a:ext cx="1260376" cy="479839"/>
        </p:xfrm>
        <a:graphic>
          <a:graphicData uri="http://schemas.openxmlformats.org/presentationml/2006/ole">
            <p:oleObj spid="_x0000_s18438" name="Equation" r:id="rId7" imgW="393529" imgH="393529" progId="">
              <p:embed/>
            </p:oleObj>
          </a:graphicData>
        </a:graphic>
      </p:graphicFrame>
      <p:sp>
        <p:nvSpPr>
          <p:cNvPr id="9" name="AutoShape 15"/>
          <p:cNvSpPr>
            <a:spLocks/>
          </p:cNvSpPr>
          <p:nvPr/>
        </p:nvSpPr>
        <p:spPr bwMode="auto">
          <a:xfrm rot="16200000">
            <a:off x="5334000" y="3124200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5257800" y="3886200"/>
          <a:ext cx="399087" cy="478904"/>
        </p:xfrm>
        <a:graphic>
          <a:graphicData uri="http://schemas.openxmlformats.org/presentationml/2006/ole">
            <p:oleObj spid="_x0000_s18439" name="Equation" r:id="rId8" imgW="190500" imgH="228600" progId="">
              <p:embed/>
            </p:oleObj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5292080" y="4800600"/>
          <a:ext cx="1440160" cy="512649"/>
        </p:xfrm>
        <a:graphic>
          <a:graphicData uri="http://schemas.openxmlformats.org/presentationml/2006/ole">
            <p:oleObj spid="_x0000_s18440" name="Equation" r:id="rId9" imgW="647700" imgH="228600" progId="">
              <p:embed/>
            </p:oleObj>
          </a:graphicData>
        </a:graphic>
      </p:graphicFrame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22098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54864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5410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60960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3657600" y="2133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8006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6172200" y="1295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5029200" y="1905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2590800" y="1981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 flipH="1">
            <a:off x="1371600" y="1981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13716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2195736" y="69269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V="1">
            <a:off x="2195736" y="685800"/>
            <a:ext cx="1157064" cy="68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 flipV="1">
            <a:off x="7086600" y="68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 flipH="1">
            <a:off x="5105400" y="685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 flipV="1">
            <a:off x="457200" y="2708920"/>
            <a:ext cx="10344" cy="415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457200" y="3124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38"/>
          <p:cNvGraphicFramePr>
            <a:graphicFrameLocks noChangeAspect="1"/>
          </p:cNvGraphicFramePr>
          <p:nvPr/>
        </p:nvGraphicFramePr>
        <p:xfrm>
          <a:off x="7092280" y="2133600"/>
          <a:ext cx="1746920" cy="452905"/>
        </p:xfrm>
        <a:graphic>
          <a:graphicData uri="http://schemas.openxmlformats.org/presentationml/2006/ole">
            <p:oleObj spid="_x0000_s18441" name="Equation" r:id="rId10" imgW="977900" imgH="228600" progId="">
              <p:embed/>
            </p:oleObj>
          </a:graphicData>
        </a:graphic>
      </p:graphicFrame>
      <p:sp>
        <p:nvSpPr>
          <p:cNvPr id="30" name="Line 39"/>
          <p:cNvSpPr>
            <a:spLocks noChangeShapeType="1"/>
          </p:cNvSpPr>
          <p:nvPr/>
        </p:nvSpPr>
        <p:spPr bwMode="auto">
          <a:xfrm flipV="1">
            <a:off x="51054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5105400" y="2438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11"/>
          <p:cNvGraphicFramePr>
            <a:graphicFrameLocks noChangeAspect="1"/>
          </p:cNvGraphicFramePr>
          <p:nvPr/>
        </p:nvGraphicFramePr>
        <p:xfrm>
          <a:off x="179512" y="2204864"/>
          <a:ext cx="1491594" cy="360040"/>
        </p:xfrm>
        <a:graphic>
          <a:graphicData uri="http://schemas.openxmlformats.org/presentationml/2006/ole">
            <p:oleObj spid="_x0000_s18442" name="Equation" r:id="rId11" imgW="1320800" imgH="228600" progId="">
              <p:embed/>
            </p:oleObj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/>
        </p:nvGraphicFramePr>
        <p:xfrm>
          <a:off x="6012160" y="5877272"/>
          <a:ext cx="1656184" cy="452077"/>
        </p:xfrm>
        <a:graphic>
          <a:graphicData uri="http://schemas.openxmlformats.org/presentationml/2006/ole">
            <p:oleObj spid="_x0000_s18443" name="Equation" r:id="rId12" imgW="977900" imgH="228600" progId="">
              <p:embed/>
            </p:oleObj>
          </a:graphicData>
        </a:graphic>
      </p:graphicFrame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2860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013176"/>
            <a:ext cx="203422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cxnSp>
        <p:nvCxnSpPr>
          <p:cNvPr id="43" name="Прямая со стрелкой 42"/>
          <p:cNvCxnSpPr/>
          <p:nvPr/>
        </p:nvCxnSpPr>
        <p:spPr>
          <a:xfrm>
            <a:off x="2123728" y="45811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>
            <a:off x="6228184" y="2780928"/>
            <a:ext cx="1512168" cy="4320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2996952"/>
            <a:ext cx="779140" cy="7437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3851920" y="549276"/>
          <a:ext cx="1070918" cy="316376"/>
        </p:xfrm>
        <a:graphic>
          <a:graphicData uri="http://schemas.openxmlformats.org/presentationml/2006/ole">
            <p:oleObj spid="_x0000_s18451" name="Equation" r:id="rId15" imgW="863225" imgH="203112" progId="">
              <p:embed/>
            </p:oleObj>
          </a:graphicData>
        </a:graphic>
      </p:graphicFrame>
      <p:cxnSp>
        <p:nvCxnSpPr>
          <p:cNvPr id="52" name="Прямая со стрелкой 51"/>
          <p:cNvCxnSpPr/>
          <p:nvPr/>
        </p:nvCxnSpPr>
        <p:spPr>
          <a:xfrm>
            <a:off x="2987824" y="5517232"/>
            <a:ext cx="28803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275856" y="5517232"/>
            <a:ext cx="36004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6021288"/>
            <a:ext cx="128014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Администратор\Documents\100_0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707904" cy="4943872"/>
          </a:xfrm>
          <a:prstGeom prst="rect">
            <a:avLst/>
          </a:prstGeom>
          <a:noFill/>
        </p:spPr>
      </p:pic>
      <p:pic>
        <p:nvPicPr>
          <p:cNvPr id="3" name="Picture 4" descr="http://im6-tub-ru.yandex.net/i?id=225217133-4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3247" b="14840"/>
          <a:stretch>
            <a:fillRect/>
          </a:stretch>
        </p:blipFill>
        <p:spPr bwMode="auto">
          <a:xfrm>
            <a:off x="4644008" y="1340768"/>
            <a:ext cx="3805014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C:\Documents and Settings\Admin\Рабочий стол\Новая папка\100_0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81128"/>
            <a:ext cx="2736304" cy="20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98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Физическое лото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15074" y="3286124"/>
            <a:ext cx="242889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масса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4071942"/>
            <a:ext cx="242889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                  V=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1428736"/>
            <a:ext cx="242889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авс</a:t>
            </a:r>
            <a:r>
              <a:rPr lang="en-US" sz="2000" b="1" dirty="0" smtClean="0"/>
              <a:t>                    F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071810"/>
            <a:ext cx="242889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сила</a:t>
            </a:r>
            <a:r>
              <a:rPr lang="en-US" sz="2000" b="1" dirty="0" smtClean="0"/>
              <a:t>               m=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1428736"/>
            <a:ext cx="242889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</a:t>
            </a:r>
            <a:r>
              <a:rPr lang="ru-RU" sz="2000" b="1" dirty="0" smtClean="0"/>
              <a:t>/</a:t>
            </a:r>
            <a:r>
              <a:rPr lang="en-US" sz="2000" b="1" dirty="0" smtClean="0"/>
              <a:t>g                    V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5429264"/>
            <a:ext cx="242889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объем</a:t>
            </a:r>
            <a:r>
              <a:rPr lang="en-US" sz="2000" b="1" dirty="0" smtClean="0"/>
              <a:t>        F</a:t>
            </a:r>
            <a:r>
              <a:rPr lang="ru-RU" sz="2000" b="1" dirty="0" err="1" smtClean="0"/>
              <a:t>упр=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286388"/>
            <a:ext cx="242889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</a:t>
            </a:r>
            <a:r>
              <a:rPr lang="en-US" sz="2000" b="1" dirty="0" smtClean="0"/>
              <a:t>|x|                    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Определите массу железнодорожного состава, который может вести тепловоз с ускорением 0,1        , если он развивает максимальное тяговое усилие 300 кН, а сила сопротивления его движению равна 100 кН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Дано: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СИ:                         Решение: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0,1         =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0,1                        По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закону Ньютона </a:t>
            </a:r>
          </a:p>
          <a:p>
            <a:r>
              <a:rPr lang="en-US" sz="2000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300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       300 000 Н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F=m a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/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100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 =        100 000 Н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…. 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F= </a:t>
            </a:r>
            <a:r>
              <a:rPr lang="en-US" sz="2000" b="1" dirty="0" smtClean="0">
                <a:solidFill>
                  <a:srgbClr val="C00000"/>
                </a:solidFill>
              </a:rPr>
              <a:t>F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C00000"/>
                </a:solidFill>
              </a:rPr>
              <a:t>F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F=300 000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Н- 100 000 Н=200 000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= 2 000 000кг =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 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Ответ: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 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052736"/>
            <a:ext cx="542925" cy="227789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204864"/>
            <a:ext cx="542925" cy="280987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852936"/>
            <a:ext cx="676275" cy="6191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221088"/>
            <a:ext cx="1638300" cy="657225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051720" y="1916832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51920" y="1916832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3212976"/>
            <a:ext cx="3851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204864"/>
            <a:ext cx="542925" cy="2809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578645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Красным цветом выделены ошибки которые должны найти обучающиеся в решенной учителем задаче.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364</TotalTime>
  <Words>813</Words>
  <Application>Microsoft Office PowerPoint</Application>
  <PresentationFormat>Экран (4:3)</PresentationFormat>
  <Paragraphs>171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Городская</vt:lpstr>
      <vt:lpstr>Equation</vt:lpstr>
      <vt:lpstr>Скованные одной цепью….</vt:lpstr>
      <vt:lpstr>Слайд 2</vt:lpstr>
      <vt:lpstr>Слайд 3</vt:lpstr>
      <vt:lpstr>Слайд 4</vt:lpstr>
      <vt:lpstr>Дидактические принципы  системно – деятельностного подхода</vt:lpstr>
      <vt:lpstr>Слайд 6</vt:lpstr>
      <vt:lpstr>Слайд 7</vt:lpstr>
      <vt:lpstr>Физическое лото</vt:lpstr>
      <vt:lpstr>Слайд 9</vt:lpstr>
      <vt:lpstr>Слайд 10</vt:lpstr>
      <vt:lpstr>Слайд 11</vt:lpstr>
      <vt:lpstr>Итоги контрольной работы по теме «Динамика» 8 класс</vt:lpstr>
      <vt:lpstr>Результаты ЕГЭ по физике</vt:lpstr>
      <vt:lpstr>Слайд 14</vt:lpstr>
      <vt:lpstr>Слайд 15</vt:lpstr>
      <vt:lpstr>Слайд 16</vt:lpstr>
      <vt:lpstr>Слайд 17</vt:lpstr>
      <vt:lpstr>Преимущества применения метода интеллект-карт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Связанные одной цепью….</dc:title>
  <cp:lastModifiedBy>Admin</cp:lastModifiedBy>
  <cp:revision>46</cp:revision>
  <dcterms:modified xsi:type="dcterms:W3CDTF">2014-08-07T17:10:12Z</dcterms:modified>
</cp:coreProperties>
</file>