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71" r:id="rId3"/>
    <p:sldId id="298" r:id="rId4"/>
    <p:sldId id="293" r:id="rId5"/>
    <p:sldId id="307" r:id="rId6"/>
    <p:sldId id="277" r:id="rId7"/>
    <p:sldId id="306" r:id="rId8"/>
    <p:sldId id="267" r:id="rId9"/>
    <p:sldId id="278" r:id="rId10"/>
    <p:sldId id="279" r:id="rId11"/>
    <p:sldId id="282" r:id="rId12"/>
    <p:sldId id="287" r:id="rId13"/>
    <p:sldId id="283" r:id="rId14"/>
    <p:sldId id="288" r:id="rId15"/>
    <p:sldId id="285" r:id="rId16"/>
    <p:sldId id="284" r:id="rId17"/>
    <p:sldId id="303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FF"/>
    <a:srgbClr val="A49697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09" autoAdjust="0"/>
  </p:normalViewPr>
  <p:slideViewPr>
    <p:cSldViewPr>
      <p:cViewPr>
        <p:scale>
          <a:sx n="69" d="100"/>
          <a:sy n="69" d="100"/>
        </p:scale>
        <p:origin x="-80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5663838844174452"/>
          <c:y val="5.0802419562116327E-2"/>
          <c:w val="0.49359183733046685"/>
          <c:h val="0.914448608322006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свободное время любят читать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2010 - 2011 учебный год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0.16000000000000031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Тратят свободное время на компьютерные игры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2010 - 2011 учебный год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Любимое занятие - общение в социальных сетях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2010 - 2011 учебный год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0.72000000000000064</c:v>
                </c:pt>
              </c:numCache>
            </c:numRef>
          </c:val>
        </c:ser>
        <c:shape val="box"/>
        <c:axId val="54994432"/>
        <c:axId val="54995968"/>
        <c:axId val="0"/>
      </c:bar3DChart>
      <c:catAx>
        <c:axId val="54994432"/>
        <c:scaling>
          <c:orientation val="minMax"/>
        </c:scaling>
        <c:delete val="1"/>
        <c:axPos val="b"/>
        <c:numFmt formatCode="General" sourceLinked="1"/>
        <c:tickLblPos val="none"/>
        <c:crossAx val="54995968"/>
        <c:crosses val="autoZero"/>
        <c:auto val="1"/>
        <c:lblAlgn val="ctr"/>
        <c:lblOffset val="100"/>
      </c:catAx>
      <c:valAx>
        <c:axId val="54995968"/>
        <c:scaling>
          <c:orientation val="minMax"/>
        </c:scaling>
        <c:axPos val="l"/>
        <c:majorGridlines/>
        <c:numFmt formatCode="0%" sourceLinked="1"/>
        <c:tickLblPos val="nextTo"/>
        <c:crossAx val="5499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987178909775217"/>
          <c:y val="4.3527550599718107E-2"/>
          <c:w val="0.32170370902345302"/>
          <c:h val="0.8902998111199548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1702B-EE93-4E16-B95D-BA91D0602D19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DA85-3D68-4368-AB71-D33C97530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DA85-3D68-4368-AB71-D33C975307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DA85-3D68-4368-AB71-D33C975307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DA85-3D68-4368-AB71-D33C975307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A0EA-170E-4D45-AAFE-EF71C2FAF16A}" type="datetimeFigureOut">
              <a:rPr lang="ru-RU" smtClean="0"/>
              <a:pPr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0CCE7-858C-482B-BAC1-E7F1DE5F6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286256"/>
            <a:ext cx="3714776" cy="1214446"/>
          </a:xfrm>
          <a:prstGeom prst="rect">
            <a:avLst/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i="1" dirty="0" smtClean="0">
              <a:solidFill>
                <a:srgbClr val="800000"/>
              </a:solidFill>
              <a:latin typeface="+mj-lt"/>
            </a:endParaRPr>
          </a:p>
          <a:p>
            <a:r>
              <a:rPr lang="ru-RU" sz="2800" i="1" dirty="0" err="1" smtClean="0">
                <a:solidFill>
                  <a:srgbClr val="800000"/>
                </a:solidFill>
                <a:latin typeface="+mj-lt"/>
              </a:rPr>
              <a:t>Гетманенко</a:t>
            </a:r>
            <a:r>
              <a:rPr lang="ru-RU" sz="2800" i="1" dirty="0" smtClean="0">
                <a:solidFill>
                  <a:srgbClr val="800000"/>
                </a:solidFill>
                <a:latin typeface="+mj-lt"/>
              </a:rPr>
              <a:t> Е. Г.,</a:t>
            </a:r>
          </a:p>
          <a:p>
            <a:r>
              <a:rPr lang="ru-RU" sz="2800" i="1" dirty="0" smtClean="0">
                <a:solidFill>
                  <a:srgbClr val="800000"/>
                </a:solidFill>
                <a:latin typeface="+mj-lt"/>
              </a:rPr>
              <a:t>Ростовская область</a:t>
            </a:r>
          </a:p>
          <a:p>
            <a:endParaRPr lang="ru-RU" dirty="0" smtClean="0">
              <a:latin typeface="Arial Black" pitchFamily="34" charset="0"/>
            </a:endParaRPr>
          </a:p>
          <a:p>
            <a:pPr algn="r"/>
            <a:endParaRPr lang="ru-RU" dirty="0">
              <a:latin typeface="Arial Black" pitchFamily="34" charset="0"/>
            </a:endParaRPr>
          </a:p>
        </p:txBody>
      </p:sp>
      <p:pic>
        <p:nvPicPr>
          <p:cNvPr id="23554" name="Picture 2" descr="http://www.uapa.ru/media/cache/7d/0d/7d0d86a3b224d9645a4855a37dff21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357562"/>
            <a:ext cx="3429024" cy="2900993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1026" name="Рисунок 1" descr="C:\Users\Дмитрий\Desktop\шапка.png"/>
          <p:cNvPicPr>
            <a:picLocks noChangeAspect="1" noChangeArrowheads="1"/>
          </p:cNvPicPr>
          <p:nvPr/>
        </p:nvPicPr>
        <p:blipFill>
          <a:blip r:embed="rId4"/>
          <a:srcRect l="840" t="3448" r="2521"/>
          <a:stretch>
            <a:fillRect/>
          </a:stretch>
        </p:blipFill>
        <p:spPr bwMode="auto">
          <a:xfrm>
            <a:off x="571472" y="214290"/>
            <a:ext cx="8215370" cy="2000240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357158" y="2071678"/>
            <a:ext cx="8572560" cy="1414442"/>
          </a:xfrm>
          <a:prstGeom prst="round2SameRect">
            <a:avLst/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800000"/>
                </a:solidFill>
                <a:latin typeface="+mj-lt"/>
              </a:rPr>
              <a:t>Образно-эмоциональное обучение  на уроках русского языка, литературы и в дополнительном образовании </a:t>
            </a:r>
          </a:p>
          <a:p>
            <a:pPr algn="ctr"/>
            <a:r>
              <a:rPr lang="ru-RU" sz="2400" i="1" dirty="0" smtClean="0">
                <a:solidFill>
                  <a:srgbClr val="800000"/>
                </a:solidFill>
                <a:latin typeface="+mj-lt"/>
              </a:rPr>
              <a:t>как основа формирования духовного мира личности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14282" y="285728"/>
            <a:ext cx="8572560" cy="9286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Рефлексия 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4286248" y="3929066"/>
            <a:ext cx="4572032" cy="2428892"/>
          </a:xfrm>
          <a:prstGeom prst="verticalScroll">
            <a:avLst>
              <a:gd name="adj" fmla="val 7477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АГИТАТОР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ВОСТРЕБОВАННЫЙ, ЗНАМЕНИТЫЙ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ОБЛИЧАЕТ, ПРОСЛАВЛЯЕТ, ВЕДЁТ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 ИДЕЙНЫЙ  АГИТАТОР, ТОНКИЙ ЛИРИК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СТРАДАЕТ, ТЕРЗАЕТСЯ, ТВОРИТ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ПРОНИКНОВЕННЫЙ, ОДИНОКИЙ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ЛИРИК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Диаманта  </a:t>
            </a:r>
            <a:r>
              <a:rPr lang="ru-RU" sz="1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Семеняковой</a:t>
            </a:r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 В., 8 «А» класс</a:t>
            </a:r>
            <a:endParaRPr lang="ru-RU" sz="1600" i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4337" name="Picture 1" descr="C:\Documents and Settings\Admin\Рабочий стол\фото 29 ноября\PB290059.JPG"/>
          <p:cNvPicPr>
            <a:picLocks noChangeAspect="1" noChangeArrowheads="1"/>
          </p:cNvPicPr>
          <p:nvPr/>
        </p:nvPicPr>
        <p:blipFill>
          <a:blip r:embed="rId3" cstate="print"/>
          <a:srcRect r="29855"/>
          <a:stretch>
            <a:fillRect/>
          </a:stretch>
        </p:blipFill>
        <p:spPr bwMode="auto">
          <a:xfrm>
            <a:off x="357158" y="1357298"/>
            <a:ext cx="2286016" cy="25003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4" y="2000240"/>
            <a:ext cx="3786214" cy="1357322"/>
          </a:xfrm>
          <a:prstGeom prst="rect">
            <a:avLst/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Урок  литературы в  8 классе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«Такой разный Маяковский»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85720" y="3929066"/>
            <a:ext cx="4000528" cy="2428892"/>
          </a:xfrm>
          <a:prstGeom prst="verticalScroll">
            <a:avLst>
              <a:gd name="adj" fmla="val 7477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&lt;…&gt;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Горлан, главарь и агитатор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С прекрасной бабочкой души,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Он проповедник и оратор,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Но с выводами поспешил…</a:t>
            </a: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Фрагмент стихотворения Дубовой М., 8 «А» класс</a:t>
            </a:r>
            <a:endParaRPr lang="ru-RU" sz="1600" i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2" descr="http://i1210.photobucket.com/albums/cc417/numaikalagany/1-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357298"/>
            <a:ext cx="2238326" cy="2428892"/>
          </a:xfrm>
          <a:prstGeom prst="rect">
            <a:avLst/>
          </a:prstGeom>
          <a:noFill/>
        </p:spPr>
      </p:pic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214282" y="285728"/>
            <a:ext cx="8572560" cy="9286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Рефлексия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14290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</a:rPr>
              <a:t>Реализованные проекты: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«День белых журавлей» (2011 г., 2012 г., 2013 г.);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«Стихи не пишутся, случаются»                                      (по творчеству А. Вознесенского, 2012 г.);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«Я научила женщин говорить»                                                    (по творчеству А. Ахматовой,  2012 г.);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«Мы сохраним тебя, русская речь» (лингвистический вечер, 2012 г.);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«Любовь – это сердце всего»                                                (по творчеству В. Маяковского, 2013 г.);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Сборник стихотворений поэтов гимназии «Полёт души»  (2013 г.).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285720" y="214290"/>
            <a:ext cx="8572560" cy="9286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Дополнительное образование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14290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1" name="Picture 3" descr="D:\Воспиталка\беркут 2\P2280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1357298"/>
            <a:ext cx="2914568" cy="21859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3013" name="Picture 5" descr="D:\Воспиталка\Машенька\PA210144.JPG"/>
          <p:cNvPicPr>
            <a:picLocks noChangeAspect="1" noChangeArrowheads="1"/>
          </p:cNvPicPr>
          <p:nvPr/>
        </p:nvPicPr>
        <p:blipFill>
          <a:blip r:embed="rId4" cstate="print"/>
          <a:srcRect l="31560" t="11835" r="9266" b="8280"/>
          <a:stretch>
            <a:fillRect/>
          </a:stretch>
        </p:blipFill>
        <p:spPr bwMode="auto">
          <a:xfrm>
            <a:off x="1071538" y="3357562"/>
            <a:ext cx="1714512" cy="308612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357158" y="214290"/>
            <a:ext cx="8572560" cy="1000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Проект «Стихи не пишутся – случаются…» 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214678" y="1357298"/>
            <a:ext cx="5500726" cy="5143536"/>
          </a:xfrm>
          <a:prstGeom prst="verticalScroll">
            <a:avLst>
              <a:gd name="adj" fmla="val 7477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+mj-lt"/>
              </a:rPr>
              <a:t>           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Ты меня никогда не забудешь…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А.Вознесенский</a:t>
            </a:r>
          </a:p>
          <a:p>
            <a:pPr algn="r"/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Я этих строчек не забуду никогда.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Отчаянье, надежда, верность…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Дрожащая косыночка в руках,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  глаз неисчерпаемая нежность.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В них буря чувств, эмоций ураган,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 свежесть ветра в парусах «Юноны»…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Рок-оперы</a:t>
            </a:r>
            <a:r>
              <a:rPr lang="ru-RU" b="1" i="1" dirty="0" smtClean="0">
                <a:solidFill>
                  <a:srgbClr val="002060"/>
                </a:solidFill>
              </a:rPr>
              <a:t> прекрасный океан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Несёт сквозь время истин вечных волны.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Дубовая М., 9 «А»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класс</a:t>
            </a:r>
            <a:endParaRPr lang="ru-RU" sz="20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85728"/>
            <a:ext cx="6357982" cy="1000132"/>
          </a:xfrm>
          <a:prstGeom prst="rect">
            <a:avLst/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Проект «Мы сохраним тебя,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русская речь!»</a:t>
            </a:r>
            <a:endParaRPr lang="ru-RU" sz="2000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57158" y="3714752"/>
            <a:ext cx="4857752" cy="2571768"/>
          </a:xfrm>
          <a:prstGeom prst="verticalScroll">
            <a:avLst>
              <a:gd name="adj" fmla="val 1259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Не сорите в русской речи!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Люди! Помните о том,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Что язык прекрасный этим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Мы потомкам сбережём!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Зверев Д.,  8 «А» класс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714744" y="1428736"/>
            <a:ext cx="5072098" cy="2000264"/>
          </a:xfrm>
          <a:prstGeom prst="verticalScroll">
            <a:avLst>
              <a:gd name="adj" fmla="val 96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Давайте говорить красиво!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Вульгарную забудем речь!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Ведь наш язык - неповторимый,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Давайте же его беречь!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</a:t>
            </a:r>
            <a:r>
              <a:rPr lang="ru-RU" sz="1400" dirty="0" err="1" smtClean="0">
                <a:solidFill>
                  <a:srgbClr val="002060"/>
                </a:solidFill>
                <a:latin typeface="Arial Black" pitchFamily="34" charset="0"/>
              </a:rPr>
              <a:t>Чекалова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 Н., 7 «Б» класс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</p:txBody>
      </p:sp>
      <p:pic>
        <p:nvPicPr>
          <p:cNvPr id="7" name="Picture 2" descr="F:\Новая папка\PB25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2857520" cy="21687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D:\Воспиталка\беркут 2\SAM_8632.JPG"/>
          <p:cNvPicPr>
            <a:picLocks noChangeAspect="1" noChangeArrowheads="1"/>
          </p:cNvPicPr>
          <p:nvPr/>
        </p:nvPicPr>
        <p:blipFill>
          <a:blip r:embed="rId4" cstate="print"/>
          <a:srcRect l="6250" r="4170" b="10530"/>
          <a:stretch>
            <a:fillRect/>
          </a:stretch>
        </p:blipFill>
        <p:spPr bwMode="auto">
          <a:xfrm>
            <a:off x="5286380" y="3929066"/>
            <a:ext cx="3071834" cy="2428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214282" y="214290"/>
            <a:ext cx="8572560" cy="1000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Проект «Мы сохраним тебя, русская речь»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P3190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blipFill>
            <a:blip r:embed="rId3">
              <a:lum bright="-1000"/>
            </a:blip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i="1" spc="50" baseline="3000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endParaRPr lang="ru-RU" sz="4800" b="1" i="1" spc="50" baseline="3000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endParaRPr lang="ru-RU" sz="4800" b="1" i="1" spc="50" baseline="3000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endParaRPr lang="ru-RU" sz="4800" b="1" i="1" spc="50" baseline="3000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endParaRPr lang="ru-RU" sz="4800" b="1" i="1" spc="50" baseline="3000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endParaRPr lang="ru-RU" sz="4800" b="1" i="1" spc="50" baseline="3000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r>
              <a:rPr lang="ru-RU" sz="4800" b="1" i="1" spc="50" baseline="3000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Цели:</a:t>
            </a:r>
          </a:p>
          <a:p>
            <a:endParaRPr lang="ru-RU" sz="4800" b="1" i="1" spc="50" baseline="3000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endParaRPr lang="ru-RU" sz="4800" b="1" i="1" spc="50" baseline="3000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16879">
            <a:off x="6626254" y="32503"/>
            <a:ext cx="2338715" cy="311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Рисунок 6" descr="http://www.assol74.ru/pics/catalog/1669thumb.jpg"/>
          <p:cNvPicPr/>
          <p:nvPr/>
        </p:nvPicPr>
        <p:blipFill>
          <a:blip r:embed="rId5"/>
          <a:srcRect l="10364" t="1488" r="7227"/>
          <a:stretch>
            <a:fillRect/>
          </a:stretch>
        </p:blipFill>
        <p:spPr bwMode="auto">
          <a:xfrm rot="1232173">
            <a:off x="4321857" y="1709066"/>
            <a:ext cx="2071921" cy="261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Новая папка\P3190230.JPG"/>
          <p:cNvPicPr/>
          <p:nvPr/>
        </p:nvPicPr>
        <p:blipFill>
          <a:blip r:embed="rId6" cstate="print">
            <a:lum bright="9000" contrast="24000"/>
          </a:blip>
          <a:srcRect/>
          <a:stretch>
            <a:fillRect/>
          </a:stretch>
        </p:blipFill>
        <p:spPr bwMode="auto">
          <a:xfrm rot="1232117">
            <a:off x="4423112" y="1728620"/>
            <a:ext cx="1797972" cy="2735254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44034" name="AutoShape 2"/>
          <p:cNvSpPr>
            <a:spLocks noChangeArrowheads="1"/>
          </p:cNvSpPr>
          <p:nvPr/>
        </p:nvSpPr>
        <p:spPr bwMode="auto">
          <a:xfrm rot="19999388">
            <a:off x="4195700" y="2749582"/>
            <a:ext cx="2246756" cy="765810"/>
          </a:xfrm>
          <a:prstGeom prst="wave">
            <a:avLst>
              <a:gd name="adj1" fmla="val 13005"/>
              <a:gd name="adj2" fmla="val -100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 rot="20780629">
            <a:off x="4498310" y="2793410"/>
            <a:ext cx="1644511" cy="63559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effectLst/>
                <a:latin typeface="Monotype Corsiva"/>
              </a:rPr>
              <a:t>Полёт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effectLst/>
                <a:latin typeface="Monotype Corsiva"/>
              </a:rPr>
              <a:t> души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F7F7F"/>
              </a:solidFill>
              <a:effectLst/>
              <a:latin typeface="Monotype Corsiv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785794"/>
            <a:ext cx="40719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spc="50" baseline="3000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Проект      </a:t>
            </a:r>
            <a:r>
              <a:rPr lang="ru-RU" sz="7200" b="1" i="1" spc="50" baseline="3000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«Полёт души»</a:t>
            </a:r>
            <a:endParaRPr lang="ru-RU" sz="5400" b="1" i="1" spc="50" baseline="3000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57224" y="1857364"/>
            <a:ext cx="25782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2" descr="D:\Воспиталка\беркут 2\P41503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4714884"/>
            <a:ext cx="2343064" cy="175729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4429132"/>
            <a:ext cx="55721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сборника ученических стихотворений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на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основе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отбора наиболее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успешных стихотворений учащихся и </a:t>
            </a:r>
            <a:r>
              <a:rPr lang="ru-RU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нарисованных к ним иллюстраций;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расширение знаний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 системе стихосложения и о внутреннем мире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поэтов,;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увеличение доли «живого» общения между школьниками за счёт появления новой интересной темы для обсуждения.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advClick="0" advTm="410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1480"/>
            <a:ext cx="8072494" cy="785818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>Результаты и достижения</a:t>
            </a:r>
            <a:endParaRPr lang="ru-RU" sz="36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050" name="Picture 2" descr="http://remgim1.ucoz.ru/IMG_1654.jpg"/>
          <p:cNvPicPr>
            <a:picLocks noChangeAspect="1" noChangeArrowheads="1"/>
          </p:cNvPicPr>
          <p:nvPr/>
        </p:nvPicPr>
        <p:blipFill>
          <a:blip r:embed="rId3"/>
          <a:srcRect l="43945" t="20937" r="10644" b="26354"/>
          <a:stretch>
            <a:fillRect/>
          </a:stretch>
        </p:blipFill>
        <p:spPr bwMode="auto">
          <a:xfrm>
            <a:off x="571472" y="1928802"/>
            <a:ext cx="4214842" cy="3263103"/>
          </a:xfrm>
          <a:prstGeom prst="rect">
            <a:avLst/>
          </a:prstGeom>
          <a:noFill/>
        </p:spPr>
      </p:pic>
      <p:pic>
        <p:nvPicPr>
          <p:cNvPr id="2051" name="Picture 3" descr="F:\Аттестация (Гетманенко)\Сертификаты, грамоты, дипломы\дипломы 012.jpg"/>
          <p:cNvPicPr>
            <a:picLocks noChangeAspect="1" noChangeArrowheads="1"/>
          </p:cNvPicPr>
          <p:nvPr/>
        </p:nvPicPr>
        <p:blipFill>
          <a:blip r:embed="rId4" cstate="print">
            <a:lum bright="-40000"/>
          </a:blip>
          <a:srcRect l="2273" t="3304" r="2273" b="2439"/>
          <a:stretch>
            <a:fillRect/>
          </a:stretch>
        </p:blipFill>
        <p:spPr bwMode="auto">
          <a:xfrm>
            <a:off x="5786446" y="1357298"/>
            <a:ext cx="2132186" cy="2896243"/>
          </a:xfrm>
          <a:prstGeom prst="rect">
            <a:avLst/>
          </a:prstGeom>
          <a:noFill/>
        </p:spPr>
      </p:pic>
      <p:pic>
        <p:nvPicPr>
          <p:cNvPr id="2053" name="Picture 5" descr="F:\Аттестация (Гетманенко)\Сертификаты, грамоты, дипломы\дипломы 003.jpg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 l="5717" t="1614" r="1860" b="1562"/>
          <a:stretch>
            <a:fillRect/>
          </a:stretch>
        </p:blipFill>
        <p:spPr bwMode="auto">
          <a:xfrm>
            <a:off x="4786314" y="3857628"/>
            <a:ext cx="2000264" cy="2791066"/>
          </a:xfrm>
          <a:prstGeom prst="rect">
            <a:avLst/>
          </a:prstGeom>
          <a:noFill/>
        </p:spPr>
      </p:pic>
      <p:pic>
        <p:nvPicPr>
          <p:cNvPr id="8" name="Picture 4" descr="F:\Аттестация (Гетманенко)\Сертификаты, грамоты, дипломы\дипломы 009.jpg"/>
          <p:cNvPicPr>
            <a:picLocks noChangeAspect="1" noChangeArrowheads="1"/>
          </p:cNvPicPr>
          <p:nvPr/>
        </p:nvPicPr>
        <p:blipFill>
          <a:blip r:embed="rId6" cstate="print">
            <a:lum bright="-20000" contrast="-10000"/>
          </a:blip>
          <a:srcRect l="2273" t="1652"/>
          <a:stretch>
            <a:fillRect/>
          </a:stretch>
        </p:blipFill>
        <p:spPr bwMode="auto">
          <a:xfrm>
            <a:off x="6858016" y="3857628"/>
            <a:ext cx="2000264" cy="27690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85728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642918"/>
            <a:ext cx="8001056" cy="928694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Мои учащиеся являются победителями лауреатами  </a:t>
            </a:r>
          </a:p>
          <a:p>
            <a:pPr algn="ctr"/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различных творческих конкурсов</a:t>
            </a:r>
            <a:endParaRPr lang="ru-RU" sz="20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122" name="Picture 2" descr="https://11ad77f5-a-62cb3a1a-s-sites.googlegroups.com/site/snacalabyloslovo/config/pagetemplates/nemnogo-obo-mne/DSCN4059.jpg?attachauth=ANoY7cpoFkZ2Q2cVWVrjmh96-goLbZ-KnpxDWnh3OOf7TFZQ42tFtZs0Zs4cV050CDNGlShvyZekBQ4ih5zADVKy3KLnVr0mT9eoA0-45WhqS4mgc7OVFhQndsphap2oLBe5zVA24T9xWHTx0VX2EOusaX_kDAV-JoXbynyW9dICp48RG-W9XvOikiTvRNbNv1Ur4p445c6yvVDk8k_78mLPQOQDGyPcPOwiP-kNWOQyGhQsEvw4tnacJ6rktuYVygrr3rlYsYydo-tVT92acVGCqEXwitZ8WQ%3D%3D&amp;attredirects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00504"/>
            <a:ext cx="2000264" cy="2595581"/>
          </a:xfrm>
          <a:prstGeom prst="rect">
            <a:avLst/>
          </a:prstGeom>
          <a:noFill/>
        </p:spPr>
      </p:pic>
      <p:pic>
        <p:nvPicPr>
          <p:cNvPr id="1025" name="Picture 1" descr="D:\Воспиталка\Машенька\DSCN0421.JPG"/>
          <p:cNvPicPr>
            <a:picLocks noChangeAspect="1" noChangeArrowheads="1"/>
          </p:cNvPicPr>
          <p:nvPr/>
        </p:nvPicPr>
        <p:blipFill>
          <a:blip r:embed="rId4" cstate="print"/>
          <a:srcRect l="4724" t="22320" r="16707" b="9493"/>
          <a:stretch>
            <a:fillRect/>
          </a:stretch>
        </p:blipFill>
        <p:spPr bwMode="auto">
          <a:xfrm>
            <a:off x="714348" y="1785926"/>
            <a:ext cx="3143272" cy="2146625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000496" y="1857364"/>
            <a:ext cx="4572032" cy="457203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-   «Олимпийский       мир    и     я» (районный конкурс творческих работ, 2013 .г);</a:t>
            </a: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«Моё право» (областной конкурс стихотворений и слоганов,     2013 г.);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«Юридический дебют»    (международный конкурс, номинация «Поэзия», 2014 г.);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«Подвиг народа» (всероссийский конкурс творческих работ о ВОВ,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2014 г.).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85728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285720" y="214290"/>
            <a:ext cx="8572560" cy="1000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Участие в семинарах</a:t>
            </a:r>
          </a:p>
        </p:txBody>
      </p:sp>
      <p:pic>
        <p:nvPicPr>
          <p:cNvPr id="1026" name="Picture 2" descr="G:\работа\Сертификаты, грамоты, дипломы\дипломы 007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 rot="5400000">
            <a:off x="1215114" y="856532"/>
            <a:ext cx="2286016" cy="314467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G:\работа\Сертификаты, грамоты, дипломы\дипломы 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48590" y="837898"/>
            <a:ext cx="2385237" cy="328116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G:\работа\Сертификаты, грамоты, дипломы\дипломы 015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85786" y="3786190"/>
            <a:ext cx="1913369" cy="26320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G:\работа\Сертификаты, грамоты, дипломы\дипломы 010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286512" y="3643314"/>
            <a:ext cx="2025339" cy="27860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G:\DCIM\100OLYMP\P4060077.JPG"/>
          <p:cNvPicPr>
            <a:picLocks noChangeAspect="1" noChangeArrowheads="1"/>
          </p:cNvPicPr>
          <p:nvPr/>
        </p:nvPicPr>
        <p:blipFill>
          <a:blip r:embed="rId7" cstate="print">
            <a:lum bright="20000" contrast="10000"/>
          </a:blip>
          <a:srcRect l="9000" t="6000" r="4000" b="14000"/>
          <a:stretch>
            <a:fillRect/>
          </a:stretch>
        </p:blipFill>
        <p:spPr bwMode="auto">
          <a:xfrm>
            <a:off x="2928926" y="3929066"/>
            <a:ext cx="3168275" cy="218501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85728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285720" y="214290"/>
            <a:ext cx="8572560" cy="1000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Клуб «Степные пеликаны»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00034" y="1428736"/>
            <a:ext cx="5286412" cy="1357322"/>
          </a:xfrm>
          <a:prstGeom prst="verticalScroll">
            <a:avLst>
              <a:gd name="adj" fmla="val 8964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Степной пеликан – особая птица,</a:t>
            </a:r>
            <a:endParaRPr lang="ru-RU" sz="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И клуб наш особенный, есть чем гордиться:</a:t>
            </a:r>
            <a:endParaRPr lang="ru-RU" sz="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Летим высоко и в свободе полёта</a:t>
            </a:r>
            <a:endParaRPr lang="ru-RU" sz="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Стремимся  вместе  к новым высотам!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500562" y="3214686"/>
            <a:ext cx="4429156" cy="1214446"/>
          </a:xfrm>
          <a:prstGeom prst="verticalScroll">
            <a:avLst>
              <a:gd name="adj" fmla="val 8964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Мои друзья – «Степные пеликаны»,</a:t>
            </a:r>
            <a:endParaRPr lang="ru-RU" sz="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Им всё под силу, что ни назови,</a:t>
            </a:r>
            <a:endParaRPr lang="ru-RU" sz="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Они титаны мысли, великаны,</a:t>
            </a:r>
            <a:endParaRPr lang="ru-RU" sz="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Они цвет нации и даже соль земли!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714348" y="5072074"/>
            <a:ext cx="4857784" cy="1214446"/>
          </a:xfrm>
          <a:prstGeom prst="verticalScroll">
            <a:avLst>
              <a:gd name="adj" fmla="val 8964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Снова клубы Ростовской области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Собрались по традиции доброй!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И полны друг за друга мы гордости: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Столько сделано в год этот долгий!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IMG_0541"/>
          <p:cNvPicPr>
            <a:picLocks noChangeAspect="1" noChangeArrowheads="1"/>
          </p:cNvPicPr>
          <p:nvPr/>
        </p:nvPicPr>
        <p:blipFill>
          <a:blip r:embed="rId3"/>
          <a:srcRect t="33784" r="6999"/>
          <a:stretch>
            <a:fillRect/>
          </a:stretch>
        </p:blipFill>
        <p:spPr bwMode="auto">
          <a:xfrm>
            <a:off x="714348" y="3000372"/>
            <a:ext cx="3612230" cy="1814504"/>
          </a:xfrm>
          <a:prstGeom prst="rect">
            <a:avLst/>
          </a:prstGeom>
          <a:noFill/>
        </p:spPr>
      </p:pic>
      <p:pic>
        <p:nvPicPr>
          <p:cNvPr id="10" name="Picture 15" descr="F:\0фото\0_87408_b5f84ac2_X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85860"/>
            <a:ext cx="228601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643446"/>
            <a:ext cx="2165357" cy="187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rusla.ru/upload/News1/P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00594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0541" cmpd="sng">
                  <a:noFill/>
                  <a:prstDash val="solid"/>
                </a:ln>
                <a:solidFill>
                  <a:srgbClr val="800000"/>
                </a:solidFill>
              </a:rPr>
              <a:t>Анкетирование</a:t>
            </a:r>
          </a:p>
          <a:p>
            <a:pPr algn="ctr"/>
            <a:r>
              <a:rPr lang="ru-RU" b="1" i="1" dirty="0" smtClean="0">
                <a:ln w="10541" cmpd="sng">
                  <a:noFill/>
                  <a:prstDash val="solid"/>
                </a:ln>
                <a:solidFill>
                  <a:srgbClr val="800000"/>
                </a:solidFill>
              </a:rPr>
              <a:t> «Что вы любите делать в свободное от учёбы время» среди учащихся 5-9 классов</a:t>
            </a:r>
          </a:p>
          <a:p>
            <a:pPr algn="ctr"/>
            <a:r>
              <a:rPr lang="ru-RU" b="1" i="1" dirty="0" smtClean="0">
                <a:ln w="10541" cmpd="sng">
                  <a:noFill/>
                  <a:prstDash val="solid"/>
                </a:ln>
                <a:solidFill>
                  <a:srgbClr val="800000"/>
                </a:solidFill>
              </a:rPr>
              <a:t>(2012-2013 учебный год)</a:t>
            </a: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ru-RU" sz="14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643050"/>
          <a:ext cx="4929222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57884" y="214290"/>
            <a:ext cx="2214578" cy="428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PISA      200</a:t>
            </a:r>
            <a:r>
              <a:rPr lang="ru-RU" sz="2400" b="1" dirty="0" smtClean="0">
                <a:solidFill>
                  <a:srgbClr val="0000FF"/>
                </a:solidFill>
              </a:rPr>
              <a:t>9: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715538" y="2070884"/>
            <a:ext cx="1571636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500018"/>
            <a:ext cx="8572560" cy="635798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500174"/>
            <a:ext cx="2571768" cy="5214974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Н. Г. Тищенко: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«Эмоциональный образ &lt;…&gt;, созданный на уроке,  способствует раскрытию личностных смыслов учащихся, развитию образно-эмоциональной сферы школьников, мотивирует их на более качественный уровень учебной деятельности».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2500330" cy="5500726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200" b="1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1200" b="1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1600" b="1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1600" b="1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Л.С. </a:t>
            </a:r>
            <a:r>
              <a:rPr lang="ru-RU" b="1" i="1" dirty="0" err="1" smtClean="0">
                <a:solidFill>
                  <a:srgbClr val="002060"/>
                </a:solidFill>
              </a:rPr>
              <a:t>Выготский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i="1" dirty="0" smtClean="0">
                <a:solidFill>
                  <a:srgbClr val="002060"/>
                </a:solidFill>
              </a:rPr>
              <a:t>Совместное вхождение в близкое эмоциональное состояние, переживание созвучных  чувств, 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сопутствующих принятию и осуществлению решения задач; согласованность в выборе средств и методов реализации решения задачи - всё это необходимые  условия  существования диалогового общения</a:t>
            </a:r>
            <a:r>
              <a:rPr lang="ru-RU" sz="1600" b="1" dirty="0" smtClean="0">
                <a:solidFill>
                  <a:srgbClr val="002060"/>
                </a:solidFill>
              </a:rPr>
              <a:t>».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71480"/>
            <a:ext cx="3214710" cy="5857916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002060"/>
              </a:solidFill>
            </a:endParaRPr>
          </a:p>
        </p:txBody>
      </p:sp>
      <p:pic>
        <p:nvPicPr>
          <p:cNvPr id="10" name="Picture 10" descr="http://my-shop.ru/_files/product/3/21/206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857232"/>
            <a:ext cx="1366034" cy="2000264"/>
          </a:xfrm>
          <a:prstGeom prst="rect">
            <a:avLst/>
          </a:prstGeom>
          <a:noFill/>
        </p:spPr>
      </p:pic>
      <p:pic>
        <p:nvPicPr>
          <p:cNvPr id="14" name="Picture 2" descr="http://www.khutorskoy.ru/books/2001/sov_didaktika/sov_didakti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857232"/>
            <a:ext cx="1369466" cy="1928826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6"/>
          <a:srcRect l="45313" t="18333" r="19270" b="5000"/>
          <a:stretch>
            <a:fillRect/>
          </a:stretch>
        </p:blipFill>
        <p:spPr bwMode="auto">
          <a:xfrm>
            <a:off x="5429256" y="4214818"/>
            <a:ext cx="14256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 descr="http://platonanet.org.ua/_ld/5/963958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643182"/>
            <a:ext cx="1500198" cy="1808109"/>
          </a:xfrm>
          <a:prstGeom prst="rect">
            <a:avLst/>
          </a:prstGeom>
          <a:noFill/>
        </p:spPr>
      </p:pic>
      <p:pic>
        <p:nvPicPr>
          <p:cNvPr id="15" name="Picture 2" descr="http://img12.nnm.ru/e/b/c/d/1/55bc776ebc72dce9b450c774b3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500042"/>
            <a:ext cx="1071570" cy="150019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484" name="Picture 4" descr="http://rpj.sfedu.ru/sites/default/files/styles/medium/public/%D0%A2%D0%B8%D1%89%D0%B5%D0%BD%D0%BA%D0%BE.jpg?itok=0PXkL9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1643050"/>
            <a:ext cx="1143008" cy="158218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4286256"/>
            <a:ext cx="1214446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572560" cy="635798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образно-эмоциональной психолог</a:t>
            </a: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2976" y="5429264"/>
            <a:ext cx="7572428" cy="785818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Погружение в тему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2976" y="4786322"/>
            <a:ext cx="7000924" cy="642942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Постановка проблемы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42976" y="4000504"/>
            <a:ext cx="6215106" cy="762000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Поиск способов решения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(выдвижение гипотез)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2976" y="3286124"/>
            <a:ext cx="5286412" cy="762000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Исследовательская,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поисковая, творческая  </a:t>
            </a:r>
            <a:r>
              <a:rPr lang="ru-RU" sz="2400" b="1" dirty="0">
                <a:solidFill>
                  <a:srgbClr val="002060"/>
                </a:solidFill>
              </a:rPr>
              <a:t>деятельность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42976" y="2643182"/>
            <a:ext cx="4286280" cy="619124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Обобщение опыта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42976" y="2071678"/>
            <a:ext cx="3286116" cy="542924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Результат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42976" y="1500174"/>
            <a:ext cx="2428892" cy="542924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Рефлексия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2463401">
            <a:off x="3939823" y="2388848"/>
            <a:ext cx="5154458" cy="1310262"/>
          </a:xfrm>
          <a:prstGeom prst="leftArrow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</a:t>
            </a:r>
            <a:r>
              <a:rPr lang="ru-RU" sz="2000" b="1" dirty="0" smtClean="0">
                <a:solidFill>
                  <a:srgbClr val="002060"/>
                </a:solidFill>
              </a:rPr>
              <a:t>разно-эмоциональная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психолого-дидактическая ситуация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214282" y="214290"/>
            <a:ext cx="8572560" cy="10715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Образно-эмоциональная психолого-дидактическая  ситуация может быть  реализована на любом из этапов урока или  пронизывать его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5400000">
            <a:off x="-1974520" y="3403224"/>
            <a:ext cx="5154458" cy="919730"/>
          </a:xfrm>
          <a:prstGeom prst="leftRightArrow">
            <a:avLst>
              <a:gd name="adj1" fmla="val 66961"/>
              <a:gd name="adj2" fmla="val 50000"/>
            </a:avLst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</a:t>
            </a:r>
            <a:r>
              <a:rPr lang="ru-RU" sz="2000" b="1" dirty="0" smtClean="0">
                <a:solidFill>
                  <a:srgbClr val="002060"/>
                </a:solidFill>
              </a:rPr>
              <a:t>разно-эмоциональная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психолого-дидактическая ситуация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образно-эмоциональной психолог</a:t>
            </a:r>
            <a:endParaRPr lang="ru-RU" dirty="0"/>
          </a:p>
        </p:txBody>
      </p:sp>
      <p:sp>
        <p:nvSpPr>
          <p:cNvPr id="8194" name="Содержимое 6"/>
          <p:cNvSpPr>
            <a:spLocks noGrp="1"/>
          </p:cNvSpPr>
          <p:nvPr>
            <p:ph sz="half" idx="1"/>
          </p:nvPr>
        </p:nvSpPr>
        <p:spPr>
          <a:xfrm>
            <a:off x="428596" y="1000107"/>
            <a:ext cx="4357718" cy="5132405"/>
          </a:xfrm>
        </p:spPr>
        <p:txBody>
          <a:bodyPr>
            <a:normAutofit fontScale="92500"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технологии :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образно-эмоциональное развитие личности школьника;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раскрытие личностных смыслов учащихся в обучении;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мотивация учеников на выполнение успешной учебной деятельности;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системы ценностных ориентаций учащихся;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сохранение и развитие индивидуальности каждого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7"/>
          <p:cNvSpPr>
            <a:spLocks noGrp="1"/>
          </p:cNvSpPr>
          <p:nvPr>
            <p:ph sz="half" idx="2"/>
          </p:nvPr>
        </p:nvSpPr>
        <p:spPr>
          <a:xfrm>
            <a:off x="4643438" y="1000108"/>
            <a:ext cx="4000528" cy="5643602"/>
          </a:xfrm>
        </p:spPr>
        <p:txBody>
          <a:bodyPr>
            <a:normAutofit fontScale="92500"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Данная технология представлена инвариантными этапами, которые в зависимости от конкретных задач урока могут располагаться в различной последовательности: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предъявление учащимся образа (художественного, литературного, музыкального, когнитивного и др.) посредством образно-эмоциональной психолого-дидактической ситуации;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введение теоретических знаний, представленных в схематических образах;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проблемной ситуации с использованием предъявленных образов;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исследовательской деятельности учащихся, направленной на анализ и взаимодействие этих образов;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обсуждение результатов деятельности учащихся, выдвижение ими собственных образов.</a:t>
            </a:r>
          </a:p>
          <a:p>
            <a:endParaRPr lang="ru-RU" sz="1000" dirty="0" smtClean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14282" y="214290"/>
            <a:ext cx="8572560" cy="10715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Технология обучения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на образно-эмоциональной основе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85728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285720" y="285728"/>
            <a:ext cx="8572560" cy="9286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Этап погружения в тему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642910" y="1785926"/>
            <a:ext cx="4214842" cy="4286280"/>
          </a:xfrm>
          <a:prstGeom prst="rect">
            <a:avLst/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Реализация этапа погружения в тему урока:</a:t>
            </a:r>
          </a:p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</a:rPr>
              <a:t>чтение стихотворения русской или зарубежной литературы;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</a:rPr>
              <a:t>чтение собственного стихотворения или стихотворения ребёнка;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</a:rPr>
              <a:t>просмотр  видеоряда или видеофрагмента.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9457" name="Picture 1" descr="D:\Воспиталка\беркут 2\P4060313.JPG"/>
          <p:cNvPicPr>
            <a:picLocks noChangeAspect="1" noChangeArrowheads="1"/>
          </p:cNvPicPr>
          <p:nvPr/>
        </p:nvPicPr>
        <p:blipFill>
          <a:blip r:embed="rId3" cstate="print"/>
          <a:srcRect l="6667" b="6977"/>
          <a:stretch>
            <a:fillRect/>
          </a:stretch>
        </p:blipFill>
        <p:spPr bwMode="auto">
          <a:xfrm flipH="1">
            <a:off x="5214942" y="4429132"/>
            <a:ext cx="3214710" cy="2143140"/>
          </a:xfrm>
          <a:prstGeom prst="rect">
            <a:avLst/>
          </a:prstGeom>
          <a:noFill/>
        </p:spPr>
      </p:pic>
      <p:sp>
        <p:nvSpPr>
          <p:cNvPr id="7" name="Содержимое 8"/>
          <p:cNvSpPr txBox="1">
            <a:spLocks/>
          </p:cNvSpPr>
          <p:nvPr/>
        </p:nvSpPr>
        <p:spPr>
          <a:xfrm>
            <a:off x="5214942" y="3357562"/>
            <a:ext cx="3214710" cy="1009656"/>
          </a:xfrm>
          <a:prstGeom prst="rect">
            <a:avLst/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Урок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литературы в   7  классе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«Фотография, на которой меня нет» (В. П. Астафьев)</a:t>
            </a: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8334" t="1059" r="8717"/>
          <a:stretch>
            <a:fillRect/>
          </a:stretch>
        </p:blipFill>
        <p:spPr bwMode="auto">
          <a:xfrm>
            <a:off x="5214942" y="1214422"/>
            <a:ext cx="3214710" cy="218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85728"/>
            <a:ext cx="8572560" cy="635798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285720" y="285728"/>
            <a:ext cx="8572560" cy="9286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Пример создания образно-эмоциональной ситуации на этапе погружения в тему (урок русского языка) </a:t>
            </a:r>
            <a:endParaRPr lang="ru-RU" sz="2400" dirty="0" smtClean="0">
              <a:latin typeface="Arial Black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2928926" y="1357298"/>
            <a:ext cx="5357850" cy="2214578"/>
          </a:xfrm>
          <a:prstGeom prst="verticalScroll">
            <a:avLst>
              <a:gd name="adj" fmla="val 8626"/>
            </a:avLst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ru-RU" sz="2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послушайте текст четверостишия, что бы вы в нём исправили и почему? </a:t>
            </a:r>
          </a:p>
          <a:p>
            <a:pPr algn="just">
              <a:buNone/>
            </a:pPr>
            <a:endParaRPr lang="ru-RU" sz="23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СогнУтый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крючок мне мастер чинил, 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жАлюзи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порвавши ненароком,</a:t>
            </a:r>
          </a:p>
          <a:p>
            <a:pPr algn="ctr">
              <a:buNone/>
            </a:pP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ТотчАс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мне не окно,  глаза открыл:</a:t>
            </a:r>
          </a:p>
          <a:p>
            <a:pPr algn="ctr">
              <a:buNone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них красота  смотрела с упрёком.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12" name="Содержимое 8"/>
          <p:cNvSpPr txBox="1">
            <a:spLocks/>
          </p:cNvSpPr>
          <p:nvPr/>
        </p:nvSpPr>
        <p:spPr>
          <a:xfrm>
            <a:off x="2786050" y="3857628"/>
            <a:ext cx="5357850" cy="2571768"/>
          </a:xfrm>
          <a:prstGeom prst="verticalScroll">
            <a:avLst>
              <a:gd name="adj" fmla="val 8626"/>
            </a:avLst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Результат: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Мой мастер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сОгнутый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крючок чинил,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жалюзИ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порвавши ненароком,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тОтчас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окно,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глаза открыл: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них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заглянула красота с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упрёком.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1472" y="2000240"/>
            <a:ext cx="2275253" cy="1310262"/>
          </a:xfrm>
          <a:prstGeom prst="ellipse">
            <a:avLst/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образно-эмоциональная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психолого-дидактическая ситуация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2910" y="4572008"/>
            <a:ext cx="2275253" cy="1310262"/>
          </a:xfrm>
          <a:prstGeom prst="ellipse">
            <a:avLst/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мысль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317089" y="3754953"/>
            <a:ext cx="785818" cy="419664"/>
          </a:xfrm>
          <a:prstGeom prst="rightArrow">
            <a:avLst/>
          </a:prstGeo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85720" y="285728"/>
            <a:ext cx="8572560" cy="635798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7" descr="круж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98"/>
            <a:ext cx="9144000" cy="175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 cstate="print"/>
          <a:srcRect t="15789"/>
          <a:stretch>
            <a:fillRect/>
          </a:stretch>
        </p:blipFill>
        <p:spPr bwMode="auto">
          <a:xfrm>
            <a:off x="5500694" y="5214950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 descr="D:\Воспиталка\Машенька\PA210144.JPG"/>
          <p:cNvPicPr>
            <a:picLocks noChangeAspect="1" noChangeArrowheads="1"/>
          </p:cNvPicPr>
          <p:nvPr/>
        </p:nvPicPr>
        <p:blipFill>
          <a:blip r:embed="rId6" cstate="print"/>
          <a:srcRect l="1522" t="11403" b="39717"/>
          <a:stretch>
            <a:fillRect/>
          </a:stretch>
        </p:blipFill>
        <p:spPr bwMode="auto">
          <a:xfrm rot="10800000" flipV="1">
            <a:off x="1857356" y="5214950"/>
            <a:ext cx="1785950" cy="1214446"/>
          </a:xfrm>
          <a:prstGeom prst="rect">
            <a:avLst/>
          </a:prstGeom>
          <a:noFill/>
        </p:spPr>
      </p:pic>
      <p:pic>
        <p:nvPicPr>
          <p:cNvPr id="1026" name="Picture 2" descr="D:\Воспиталка\всё Мы вместе\фото\PB260001.JPG"/>
          <p:cNvPicPr>
            <a:picLocks noChangeAspect="1" noChangeArrowheads="1"/>
          </p:cNvPicPr>
          <p:nvPr/>
        </p:nvPicPr>
        <p:blipFill>
          <a:blip r:embed="rId7" cstate="print"/>
          <a:srcRect l="1316" b="10525"/>
          <a:stretch>
            <a:fillRect/>
          </a:stretch>
        </p:blipFill>
        <p:spPr bwMode="auto">
          <a:xfrm>
            <a:off x="7358082" y="5214950"/>
            <a:ext cx="1785918" cy="12144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142984"/>
            <a:ext cx="3786214" cy="3643338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1142984"/>
            <a:ext cx="3786214" cy="3643338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i="1" u="sng" dirty="0" smtClean="0">
                <a:solidFill>
                  <a:srgbClr val="002060"/>
                </a:solidFill>
              </a:rPr>
              <a:t>1 группа:</a:t>
            </a:r>
            <a:r>
              <a:rPr lang="ru-RU" sz="2000" dirty="0" smtClean="0">
                <a:solidFill>
                  <a:srgbClr val="002060"/>
                </a:solidFill>
              </a:rPr>
              <a:t>    работа над созданием  художественного плаката, иллюстрирующего идею стихотворения;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i="1" u="sng" dirty="0" smtClean="0">
                <a:solidFill>
                  <a:srgbClr val="002060"/>
                </a:solidFill>
              </a:rPr>
              <a:t>2 группа:</a:t>
            </a:r>
            <a:r>
              <a:rPr lang="ru-RU" sz="2000" dirty="0" smtClean="0">
                <a:solidFill>
                  <a:srgbClr val="002060"/>
                </a:solidFill>
              </a:rPr>
              <a:t>  инсценирование фрагмента стихотворения;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i="1" u="sng" dirty="0" smtClean="0">
                <a:solidFill>
                  <a:srgbClr val="002060"/>
                </a:solidFill>
              </a:rPr>
              <a:t>3 группа:</a:t>
            </a:r>
            <a:r>
              <a:rPr lang="ru-RU" sz="2000" dirty="0" smtClean="0">
                <a:solidFill>
                  <a:srgbClr val="002060"/>
                </a:solidFill>
              </a:rPr>
              <a:t>    работа над созданием гипертекста по произведению поэта.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8" cstate="print"/>
          <a:srcRect b="11450"/>
          <a:stretch>
            <a:fillRect/>
          </a:stretch>
        </p:blipFill>
        <p:spPr bwMode="auto">
          <a:xfrm>
            <a:off x="1" y="5214950"/>
            <a:ext cx="17859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9" cstate="print"/>
          <a:srcRect l="16675" t="-2779" r="31218" b="55535"/>
          <a:stretch>
            <a:fillRect/>
          </a:stretch>
        </p:blipFill>
        <p:spPr bwMode="auto">
          <a:xfrm>
            <a:off x="1857356" y="5214950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285720" y="285728"/>
            <a:ext cx="8572560" cy="9286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Творческая деятельность </a:t>
            </a:r>
          </a:p>
        </p:txBody>
      </p:sp>
      <p:pic>
        <p:nvPicPr>
          <p:cNvPr id="16385" name="Picture 1" descr="Рисунок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2500306"/>
            <a:ext cx="2143140" cy="20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0034" y="128586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Урок литературы в 7 классе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«Необычайное приключение, бывшее с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В. Маяковским летом на даче»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57158" y="214290"/>
            <a:ext cx="8572560" cy="9286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Проблемно-поисковая деятельность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60" cy="5357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русского языка  в  9  классе: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«Риторические фигуры речи. Анафора»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группа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подчеркните в четверостишиях грамматические основы и второстепенные члены. Какие карточки можно  объединить в одну группу, на основе каких наблюдений вы сделали этот вывод? Как вы думаете, что такое анафора?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группа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выделите   одинаковые   морфемы. Какие четверостишия можно  объединить в одну группу, на основе каких наблюдений вы сделали этот вывод? Как вы думаете, что такое анафора?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группа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выделите повторяющиеся слова или словосочетания. Какие четверостишия  можно  объединить в одну группу, на основе каких наблюдений вы сделали этот вывод? Как вы думаете, что такое анафора?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357158" y="214290"/>
            <a:ext cx="8572560" cy="1000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Проблемно-поисковая деятельность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F497D"/>
      </a:dk1>
      <a:lt1>
        <a:srgbClr val="FBD5B5"/>
      </a:lt1>
      <a:dk2>
        <a:srgbClr val="FBD5B5"/>
      </a:dk2>
      <a:lt2>
        <a:srgbClr val="97480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2348</TotalTime>
  <Words>1161</Words>
  <Application>Microsoft Office PowerPoint</Application>
  <PresentationFormat>Экран (4:3)</PresentationFormat>
  <Paragraphs>274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256</cp:revision>
  <dcterms:created xsi:type="dcterms:W3CDTF">2013-11-24T16:08:38Z</dcterms:created>
  <dcterms:modified xsi:type="dcterms:W3CDTF">2014-08-12T08:59:26Z</dcterms:modified>
</cp:coreProperties>
</file>