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5.xml" ContentType="application/vnd.openxmlformats-officedocument.drawingml.chart+xml"/>
  <Override PartName="/ppt/notesSlides/notesSlide2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2"/>
  </p:notesMasterIdLst>
  <p:sldIdLst>
    <p:sldId id="256" r:id="rId2"/>
    <p:sldId id="390" r:id="rId3"/>
    <p:sldId id="400" r:id="rId4"/>
    <p:sldId id="392" r:id="rId5"/>
    <p:sldId id="393" r:id="rId6"/>
    <p:sldId id="305" r:id="rId7"/>
    <p:sldId id="334" r:id="rId8"/>
    <p:sldId id="395" r:id="rId9"/>
    <p:sldId id="405" r:id="rId10"/>
    <p:sldId id="399" r:id="rId11"/>
    <p:sldId id="386" r:id="rId12"/>
    <p:sldId id="403" r:id="rId13"/>
    <p:sldId id="303" r:id="rId14"/>
    <p:sldId id="336" r:id="rId15"/>
    <p:sldId id="337" r:id="rId16"/>
    <p:sldId id="340" r:id="rId17"/>
    <p:sldId id="402" r:id="rId18"/>
    <p:sldId id="404" r:id="rId19"/>
    <p:sldId id="348" r:id="rId20"/>
    <p:sldId id="275" r:id="rId21"/>
  </p:sldIdLst>
  <p:sldSz cx="9144000" cy="6858000" type="screen4x3"/>
  <p:notesSz cx="6858000" cy="9144000"/>
  <p:custDataLst>
    <p:tags r:id="rId23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56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28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00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72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7666EC"/>
    <a:srgbClr val="FF33CC"/>
    <a:srgbClr val="C31C0F"/>
    <a:srgbClr val="009900"/>
    <a:srgbClr val="FFFF66"/>
    <a:srgbClr val="FF9900"/>
    <a:srgbClr val="66FFFF"/>
    <a:srgbClr val="ECF0FE"/>
    <a:srgbClr val="E8ED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59" autoAdjust="0"/>
    <p:restoredTop sz="94660"/>
  </p:normalViewPr>
  <p:slideViewPr>
    <p:cSldViewPr>
      <p:cViewPr>
        <p:scale>
          <a:sx n="80" d="100"/>
          <a:sy n="80" d="100"/>
        </p:scale>
        <p:origin x="-1182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2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коммуникативная компетенция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до начала курса</c:v>
                </c:pt>
                <c:pt idx="1">
                  <c:v>после окончания курса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0.45</c:v>
                </c:pt>
                <c:pt idx="1">
                  <c:v>0.68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социокультурная компетенция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до начала курса</c:v>
                </c:pt>
                <c:pt idx="1">
                  <c:v>после окончания курса</c:v>
                </c:pt>
              </c:strCache>
            </c:strRef>
          </c:cat>
          <c:val>
            <c:numRef>
              <c:f>Лист1!$C$2:$C$3</c:f>
              <c:numCache>
                <c:formatCode>0%</c:formatCode>
                <c:ptCount val="2"/>
                <c:pt idx="0">
                  <c:v>0.28000000000000003</c:v>
                </c:pt>
                <c:pt idx="1">
                  <c:v>0.56999999999999995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чувство патриотизма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cat>
            <c:strRef>
              <c:f>Лист1!$A$2:$A$3</c:f>
              <c:strCache>
                <c:ptCount val="2"/>
                <c:pt idx="0">
                  <c:v>до начала курса</c:v>
                </c:pt>
                <c:pt idx="1">
                  <c:v>после окончания курса</c:v>
                </c:pt>
              </c:strCache>
            </c:strRef>
          </c:cat>
          <c:val>
            <c:numRef>
              <c:f>Лист1!$D$2:$D$3</c:f>
              <c:numCache>
                <c:formatCode>0%</c:formatCode>
                <c:ptCount val="2"/>
                <c:pt idx="0">
                  <c:v>0.49</c:v>
                </c:pt>
                <c:pt idx="1">
                  <c:v>0.87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чувство толерантности к представителям другой страны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1"/>
              <c:layout>
                <c:manualLayout>
                  <c:x val="2.2935779816513763E-2"/>
                  <c:y val="-7.69230769230770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до начала курса</c:v>
                </c:pt>
                <c:pt idx="1">
                  <c:v>после окончания курса</c:v>
                </c:pt>
              </c:strCache>
            </c:strRef>
          </c:cat>
          <c:val>
            <c:numRef>
              <c:f>Лист1!$E$2:$E$3</c:f>
              <c:numCache>
                <c:formatCode>0%</c:formatCode>
                <c:ptCount val="2"/>
                <c:pt idx="0">
                  <c:v>0.32</c:v>
                </c:pt>
                <c:pt idx="1">
                  <c:v>0.84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607917568"/>
        <c:axId val="530632064"/>
      </c:barChart>
      <c:catAx>
        <c:axId val="6079175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530632064"/>
        <c:crosses val="autoZero"/>
        <c:auto val="1"/>
        <c:lblAlgn val="ctr"/>
        <c:lblOffset val="100"/>
        <c:noMultiLvlLbl val="0"/>
      </c:catAx>
      <c:valAx>
        <c:axId val="530632064"/>
        <c:scaling>
          <c:orientation val="minMax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60791756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Коммуникативная компетенция</c:v>
                </c:pt>
              </c:strCache>
            </c:strRef>
          </c:tx>
          <c:invertIfNegative val="0"/>
          <c:dLbls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2012-2013 уч.год</c:v>
                </c:pt>
                <c:pt idx="1">
                  <c:v>2013-2014 уч.год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0.67</c:v>
                </c:pt>
                <c:pt idx="1">
                  <c:v>0.81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Социокультурная компетенция</c:v>
                </c:pt>
              </c:strCache>
            </c:strRef>
          </c:tx>
          <c:invertIfNegative val="0"/>
          <c:dLbls>
            <c:dLbl>
              <c:idx val="1"/>
              <c:layout>
                <c:manualLayout>
                  <c:x val="1.633854073931511E-3"/>
                  <c:y val="-2.812500000000000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2012-2013 уч.год</c:v>
                </c:pt>
                <c:pt idx="1">
                  <c:v>2013-2014 уч.год</c:v>
                </c:pt>
              </c:strCache>
            </c:strRef>
          </c:cat>
          <c:val>
            <c:numRef>
              <c:f>Лист1!$C$2:$C$3</c:f>
              <c:numCache>
                <c:formatCode>0%</c:formatCode>
                <c:ptCount val="2"/>
                <c:pt idx="0">
                  <c:v>0.56000000000000005</c:v>
                </c:pt>
                <c:pt idx="1">
                  <c:v>0.64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8258688"/>
        <c:axId val="530636096"/>
      </c:barChart>
      <c:catAx>
        <c:axId val="38258688"/>
        <c:scaling>
          <c:orientation val="minMax"/>
        </c:scaling>
        <c:delete val="0"/>
        <c:axPos val="b"/>
        <c:majorGridlines/>
        <c:majorTickMark val="out"/>
        <c:minorTickMark val="none"/>
        <c:tickLblPos val="nextTo"/>
        <c:crossAx val="530636096"/>
        <c:crosses val="autoZero"/>
        <c:auto val="1"/>
        <c:lblAlgn val="ctr"/>
        <c:lblOffset val="100"/>
        <c:noMultiLvlLbl val="0"/>
      </c:catAx>
      <c:valAx>
        <c:axId val="53063609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/>
                  <a:t>Уровень сформированности</a:t>
                </a:r>
              </a:p>
            </c:rich>
          </c:tx>
          <c:layout>
            <c:manualLayout>
              <c:xMode val="edge"/>
              <c:yMode val="edge"/>
              <c:x val="1.307083259145209E-2"/>
              <c:y val="0.10547145669291338"/>
            </c:manualLayout>
          </c:layout>
          <c:overlay val="0"/>
        </c:title>
        <c:numFmt formatCode="0%" sourceLinked="1"/>
        <c:majorTickMark val="out"/>
        <c:minorTickMark val="none"/>
        <c:tickLblPos val="nextTo"/>
        <c:crossAx val="38258688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целеполагание</c:v>
                </c:pt>
                <c:pt idx="1">
                  <c:v>прогнозирование</c:v>
                </c:pt>
                <c:pt idx="2">
                  <c:v>систематизация знаний</c:v>
                </c:pt>
                <c:pt idx="3">
                  <c:v>волевая саморегуляция</c:v>
                </c:pt>
                <c:pt idx="4">
                  <c:v>поиск информации</c:v>
                </c:pt>
                <c:pt idx="5">
                  <c:v>познавательная активность</c:v>
                </c:pt>
              </c:strCache>
            </c:strRef>
          </c:cat>
          <c:val>
            <c:numRef>
              <c:f>Лист1!$B$2:$B$7</c:f>
              <c:numCache>
                <c:formatCode>0%</c:formatCode>
                <c:ptCount val="6"/>
                <c:pt idx="0">
                  <c:v>0.92</c:v>
                </c:pt>
                <c:pt idx="1">
                  <c:v>0.78</c:v>
                </c:pt>
                <c:pt idx="2">
                  <c:v>0.81</c:v>
                </c:pt>
                <c:pt idx="3">
                  <c:v>0.57999999999999996</c:v>
                </c:pt>
                <c:pt idx="4">
                  <c:v>0.97</c:v>
                </c:pt>
                <c:pt idx="5">
                  <c:v>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strRef>
              <c:f>Лист1!$A$2:$A$7</c:f>
              <c:strCache>
                <c:ptCount val="6"/>
                <c:pt idx="0">
                  <c:v>целеполагание</c:v>
                </c:pt>
                <c:pt idx="1">
                  <c:v>прогнозирование</c:v>
                </c:pt>
                <c:pt idx="2">
                  <c:v>систематизация знаний</c:v>
                </c:pt>
                <c:pt idx="3">
                  <c:v>волевая саморегуляция</c:v>
                </c:pt>
                <c:pt idx="4">
                  <c:v>поиск информации</c:v>
                </c:pt>
                <c:pt idx="5">
                  <c:v>познавательная активность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cat>
            <c:strRef>
              <c:f>Лист1!$A$2:$A$7</c:f>
              <c:strCache>
                <c:ptCount val="6"/>
                <c:pt idx="0">
                  <c:v>целеполагание</c:v>
                </c:pt>
                <c:pt idx="1">
                  <c:v>прогнозирование</c:v>
                </c:pt>
                <c:pt idx="2">
                  <c:v>систематизация знаний</c:v>
                </c:pt>
                <c:pt idx="3">
                  <c:v>волевая саморегуляция</c:v>
                </c:pt>
                <c:pt idx="4">
                  <c:v>поиск информации</c:v>
                </c:pt>
                <c:pt idx="5">
                  <c:v>познавательная активность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6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8263808"/>
        <c:axId val="551373632"/>
      </c:barChart>
      <c:catAx>
        <c:axId val="38263808"/>
        <c:scaling>
          <c:orientation val="minMax"/>
        </c:scaling>
        <c:delete val="0"/>
        <c:axPos val="b"/>
        <c:majorTickMark val="out"/>
        <c:minorTickMark val="none"/>
        <c:tickLblPos val="nextTo"/>
        <c:crossAx val="551373632"/>
        <c:crosses val="autoZero"/>
        <c:auto val="1"/>
        <c:lblAlgn val="ctr"/>
        <c:lblOffset val="100"/>
        <c:noMultiLvlLbl val="0"/>
      </c:catAx>
      <c:valAx>
        <c:axId val="551373632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382638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889913198050456"/>
          <c:y val="2.3964867267000371E-2"/>
          <c:w val="0.8895672219994879"/>
          <c:h val="0.6932437311770164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Проблемный характер изложения материала</c:v>
                </c:pt>
              </c:strCache>
            </c:strRef>
          </c:tx>
          <c:invertIfNegative val="0"/>
          <c:dLbls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9 "а" </c:v>
                </c:pt>
                <c:pt idx="1">
                  <c:v>9 "б"</c:v>
                </c:pt>
                <c:pt idx="2">
                  <c:v>9 "в"</c:v>
                </c:pt>
                <c:pt idx="3">
                  <c:v>9 "г"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21</c:v>
                </c:pt>
                <c:pt idx="1">
                  <c:v>19</c:v>
                </c:pt>
                <c:pt idx="2">
                  <c:v>20</c:v>
                </c:pt>
                <c:pt idx="3">
                  <c:v>17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Актуальность</c:v>
                </c:pt>
              </c:strCache>
            </c:strRef>
          </c:tx>
          <c:invertIfNegative val="0"/>
          <c:dLbls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9 "а" </c:v>
                </c:pt>
                <c:pt idx="1">
                  <c:v>9 "б"</c:v>
                </c:pt>
                <c:pt idx="2">
                  <c:v>9 "в"</c:v>
                </c:pt>
                <c:pt idx="3">
                  <c:v>9 "г"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20</c:v>
                </c:pt>
                <c:pt idx="1">
                  <c:v>22</c:v>
                </c:pt>
                <c:pt idx="2">
                  <c:v>19</c:v>
                </c:pt>
                <c:pt idx="3">
                  <c:v>21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Расширение общекультурного кругозора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9 "а" </c:v>
                </c:pt>
                <c:pt idx="1">
                  <c:v>9 "б"</c:v>
                </c:pt>
                <c:pt idx="2">
                  <c:v>9 "в"</c:v>
                </c:pt>
                <c:pt idx="3">
                  <c:v>9 "г"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23</c:v>
                </c:pt>
                <c:pt idx="1">
                  <c:v>25</c:v>
                </c:pt>
                <c:pt idx="2">
                  <c:v>21</c:v>
                </c:pt>
                <c:pt idx="3">
                  <c:v>22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3183616"/>
        <c:axId val="590186176"/>
      </c:barChart>
      <c:catAx>
        <c:axId val="43183616"/>
        <c:scaling>
          <c:orientation val="minMax"/>
        </c:scaling>
        <c:delete val="0"/>
        <c:axPos val="b"/>
        <c:majorTickMark val="out"/>
        <c:minorTickMark val="none"/>
        <c:tickLblPos val="nextTo"/>
        <c:crossAx val="590186176"/>
        <c:crosses val="autoZero"/>
        <c:auto val="1"/>
        <c:lblAlgn val="ctr"/>
        <c:lblOffset val="100"/>
        <c:noMultiLvlLbl val="0"/>
      </c:catAx>
      <c:valAx>
        <c:axId val="59018617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/>
                  <a:t>Количество учащихся</a:t>
                </a:r>
              </a:p>
            </c:rich>
          </c:tx>
          <c:layout>
            <c:manualLayout>
              <c:xMode val="edge"/>
              <c:yMode val="edge"/>
              <c:x val="0"/>
              <c:y val="0.1266428354807423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43183616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9.7930610236220475E-2"/>
          <c:y val="4.0796998031496085E-2"/>
          <c:w val="0.7944263001278723"/>
          <c:h val="0.6696028543307087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1 место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2011-2012 уч.г.</c:v>
                </c:pt>
                <c:pt idx="1">
                  <c:v>2012-2013 уч.г.</c:v>
                </c:pt>
                <c:pt idx="2">
                  <c:v>2013-2014 уч.г.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12</c:v>
                </c:pt>
                <c:pt idx="1">
                  <c:v>15</c:v>
                </c:pt>
                <c:pt idx="2">
                  <c:v>20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 место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cat>
            <c:strRef>
              <c:f>Лист1!$A$2:$A$4</c:f>
              <c:strCache>
                <c:ptCount val="3"/>
                <c:pt idx="0">
                  <c:v>2011-2012 уч.г.</c:v>
                </c:pt>
                <c:pt idx="1">
                  <c:v>2012-2013 уч.г.</c:v>
                </c:pt>
                <c:pt idx="2">
                  <c:v>2013-2014 уч.г.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9</c:v>
                </c:pt>
                <c:pt idx="1">
                  <c:v>11</c:v>
                </c:pt>
                <c:pt idx="2">
                  <c:v>14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3 место</c:v>
                </c:pt>
              </c:strCache>
            </c:strRef>
          </c:tx>
          <c:spPr>
            <a:solidFill>
              <a:srgbClr val="009900"/>
            </a:solidFill>
          </c:spPr>
          <c:invertIfNegative val="0"/>
          <c:cat>
            <c:strRef>
              <c:f>Лист1!$A$2:$A$4</c:f>
              <c:strCache>
                <c:ptCount val="3"/>
                <c:pt idx="0">
                  <c:v>2011-2012 уч.г.</c:v>
                </c:pt>
                <c:pt idx="1">
                  <c:v>2012-2013 уч.г.</c:v>
                </c:pt>
                <c:pt idx="2">
                  <c:v>2013-2014 уч.г.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2</c:v>
                </c:pt>
                <c:pt idx="1">
                  <c:v>3</c:v>
                </c:pt>
                <c:pt idx="2">
                  <c:v>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3360256"/>
        <c:axId val="50730048"/>
      </c:barChart>
      <c:catAx>
        <c:axId val="43360256"/>
        <c:scaling>
          <c:orientation val="minMax"/>
        </c:scaling>
        <c:delete val="0"/>
        <c:axPos val="b"/>
        <c:majorTickMark val="out"/>
        <c:minorTickMark val="none"/>
        <c:tickLblPos val="nextTo"/>
        <c:crossAx val="50730048"/>
        <c:crosses val="autoZero"/>
        <c:auto val="1"/>
        <c:lblAlgn val="ctr"/>
        <c:lblOffset val="100"/>
        <c:noMultiLvlLbl val="0"/>
      </c:catAx>
      <c:valAx>
        <c:axId val="50730048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ru-RU" dirty="0" smtClean="0"/>
                  <a:t>количество  учащихся</a:t>
                </a:r>
                <a:endParaRPr lang="ru-RU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43360256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30-50 баллов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2010-2011 гг.</c:v>
                </c:pt>
                <c:pt idx="1">
                  <c:v>2011-2012 гг.</c:v>
                </c:pt>
                <c:pt idx="2">
                  <c:v>2012-2013 гг.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</c:v>
                </c:pt>
                <c:pt idx="1">
                  <c:v>3</c:v>
                </c:pt>
                <c:pt idx="2">
                  <c:v>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51-75 баллов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2010-2011 гг.</c:v>
                </c:pt>
                <c:pt idx="1">
                  <c:v>2011-2012 гг.</c:v>
                </c:pt>
                <c:pt idx="2">
                  <c:v>2012-2013 гг.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5</c:v>
                </c:pt>
                <c:pt idx="1">
                  <c:v>7</c:v>
                </c:pt>
                <c:pt idx="2">
                  <c:v>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76-89 баллов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cat>
            <c:strRef>
              <c:f>Лист1!$A$2:$A$4</c:f>
              <c:strCache>
                <c:ptCount val="3"/>
                <c:pt idx="0">
                  <c:v>2010-2011 гг.</c:v>
                </c:pt>
                <c:pt idx="1">
                  <c:v>2011-2012 гг.</c:v>
                </c:pt>
                <c:pt idx="2">
                  <c:v>2012-2013 гг.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5</c:v>
                </c:pt>
                <c:pt idx="1">
                  <c:v>4</c:v>
                </c:pt>
                <c:pt idx="2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3698176"/>
        <c:axId val="589739072"/>
      </c:barChart>
      <c:catAx>
        <c:axId val="43698176"/>
        <c:scaling>
          <c:orientation val="minMax"/>
        </c:scaling>
        <c:delete val="0"/>
        <c:axPos val="b"/>
        <c:majorTickMark val="out"/>
        <c:minorTickMark val="none"/>
        <c:tickLblPos val="nextTo"/>
        <c:crossAx val="589739072"/>
        <c:crosses val="autoZero"/>
        <c:auto val="1"/>
        <c:lblAlgn val="ctr"/>
        <c:lblOffset val="100"/>
        <c:noMultiLvlLbl val="0"/>
      </c:catAx>
      <c:valAx>
        <c:axId val="5897390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369817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3 классы</c:v>
                </c:pt>
              </c:strCache>
            </c:strRef>
          </c:tx>
          <c:spPr>
            <a:ln w="57150">
              <a:solidFill>
                <a:srgbClr val="7666EC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3.0581039755351821E-3"/>
                  <c:y val="5.1282051282051282E-3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dirty="0" smtClean="0"/>
                      <a:t>76</a:t>
                    </a:r>
                    <a:endParaRPr lang="en-US" sz="14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400" b="1" smtClean="0"/>
                      <a:t>81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delete val="1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2011-2012гг.</c:v>
                </c:pt>
                <c:pt idx="1">
                  <c:v>2012-2013гг.</c:v>
                </c:pt>
                <c:pt idx="2">
                  <c:v>2013-2014гг.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0.76</c:v>
                </c:pt>
                <c:pt idx="1">
                  <c:v>0.81</c:v>
                </c:pt>
                <c:pt idx="2">
                  <c:v>0.89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4 классы</c:v>
                </c:pt>
              </c:strCache>
            </c:strRef>
          </c:tx>
          <c:spPr>
            <a:ln w="57150">
              <a:solidFill>
                <a:srgbClr val="00B050"/>
              </a:solidFill>
            </a:ln>
          </c:spPr>
          <c:marker>
            <c:symbol val="none"/>
          </c:marke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400" b="1" dirty="0" smtClean="0"/>
                      <a:t>71</a:t>
                    </a:r>
                    <a:endParaRPr lang="en-US" sz="14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400" b="1" smtClean="0"/>
                      <a:t>79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z="1400" b="1" smtClean="0"/>
                      <a:t>92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2011-2012гг.</c:v>
                </c:pt>
                <c:pt idx="1">
                  <c:v>2012-2013гг.</c:v>
                </c:pt>
                <c:pt idx="2">
                  <c:v>2013-2014гг.</c:v>
                </c:pt>
              </c:strCache>
            </c:strRef>
          </c:cat>
          <c:val>
            <c:numRef>
              <c:f>Лист1!$C$2:$C$4</c:f>
              <c:numCache>
                <c:formatCode>0%</c:formatCode>
                <c:ptCount val="3"/>
                <c:pt idx="0">
                  <c:v>0.71</c:v>
                </c:pt>
                <c:pt idx="1">
                  <c:v>0.79</c:v>
                </c:pt>
                <c:pt idx="2">
                  <c:v>0.92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5 классы</c:v>
                </c:pt>
              </c:strCache>
            </c:strRef>
          </c:tx>
          <c:spPr>
            <a:ln w="57150">
              <a:solidFill>
                <a:srgbClr val="FF0000"/>
              </a:solidFill>
            </a:ln>
          </c:spPr>
          <c:marker>
            <c:symbol val="none"/>
          </c:marke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400" b="1" smtClean="0"/>
                      <a:t>68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400" b="1" smtClean="0"/>
                      <a:t>76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z="1400" b="1" smtClean="0"/>
                      <a:t>90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2011-2012гг.</c:v>
                </c:pt>
                <c:pt idx="1">
                  <c:v>2012-2013гг.</c:v>
                </c:pt>
                <c:pt idx="2">
                  <c:v>2013-2014гг.</c:v>
                </c:pt>
              </c:strCache>
            </c:strRef>
          </c:cat>
          <c:val>
            <c:numRef>
              <c:f>Лист1!$D$2:$D$4</c:f>
              <c:numCache>
                <c:formatCode>0%</c:formatCode>
                <c:ptCount val="3"/>
                <c:pt idx="0">
                  <c:v>0.68</c:v>
                </c:pt>
                <c:pt idx="1">
                  <c:v>0.76</c:v>
                </c:pt>
                <c:pt idx="2">
                  <c:v>0.9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6 классы</c:v>
                </c:pt>
              </c:strCache>
            </c:strRef>
          </c:tx>
          <c:spPr>
            <a:ln w="57150">
              <a:solidFill>
                <a:srgbClr val="FF33CC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9.1744323243998453E-3"/>
                  <c:y val="3.0769230769230771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smtClean="0"/>
                      <a:t>75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400" b="1" smtClean="0"/>
                      <a:t>83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0581039755351682E-3"/>
                  <c:y val="2.564102564102564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smtClean="0"/>
                      <a:t>89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2011-2012гг.</c:v>
                </c:pt>
                <c:pt idx="1">
                  <c:v>2012-2013гг.</c:v>
                </c:pt>
                <c:pt idx="2">
                  <c:v>2013-2014гг.</c:v>
                </c:pt>
              </c:strCache>
            </c:strRef>
          </c:cat>
          <c:val>
            <c:numRef>
              <c:f>Лист1!$E$2:$E$4</c:f>
              <c:numCache>
                <c:formatCode>0%</c:formatCode>
                <c:ptCount val="3"/>
                <c:pt idx="0">
                  <c:v>0.75</c:v>
                </c:pt>
                <c:pt idx="1">
                  <c:v>0.83</c:v>
                </c:pt>
                <c:pt idx="2">
                  <c:v>0.89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7 классы</c:v>
                </c:pt>
              </c:strCache>
            </c:strRef>
          </c:tx>
          <c:spPr>
            <a:ln w="57150"/>
          </c:spPr>
          <c:marker>
            <c:symbol val="none"/>
          </c:marke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400" b="1" smtClean="0"/>
                      <a:t>56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400" b="1" smtClean="0"/>
                      <a:t>65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z="1400" b="1" smtClean="0"/>
                      <a:t>73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2011-2012гг.</c:v>
                </c:pt>
                <c:pt idx="1">
                  <c:v>2012-2013гг.</c:v>
                </c:pt>
                <c:pt idx="2">
                  <c:v>2013-2014гг.</c:v>
                </c:pt>
              </c:strCache>
            </c:strRef>
          </c:cat>
          <c:val>
            <c:numRef>
              <c:f>Лист1!$F$2:$F$4</c:f>
              <c:numCache>
                <c:formatCode>0%</c:formatCode>
                <c:ptCount val="3"/>
                <c:pt idx="0">
                  <c:v>0.56000000000000005</c:v>
                </c:pt>
                <c:pt idx="1">
                  <c:v>0.65</c:v>
                </c:pt>
                <c:pt idx="2">
                  <c:v>0.73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852288"/>
        <c:axId val="589741376"/>
      </c:lineChart>
      <c:catAx>
        <c:axId val="43852288"/>
        <c:scaling>
          <c:orientation val="minMax"/>
        </c:scaling>
        <c:delete val="0"/>
        <c:axPos val="b"/>
        <c:majorTickMark val="out"/>
        <c:minorTickMark val="none"/>
        <c:tickLblPos val="nextTo"/>
        <c:crossAx val="589741376"/>
        <c:crosses val="autoZero"/>
        <c:auto val="1"/>
        <c:lblAlgn val="ctr"/>
        <c:lblOffset val="100"/>
        <c:noMultiLvlLbl val="0"/>
      </c:catAx>
      <c:valAx>
        <c:axId val="589741376"/>
        <c:scaling>
          <c:orientation val="minMax"/>
          <c:min val="0.5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4385228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Уровень учебной мотивации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76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82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94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2011-2012 гг.</c:v>
                </c:pt>
                <c:pt idx="1">
                  <c:v>2012-2013 гг.</c:v>
                </c:pt>
                <c:pt idx="2">
                  <c:v>2013-2014 гг.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0.76</c:v>
                </c:pt>
                <c:pt idx="1">
                  <c:v>0.82</c:v>
                </c:pt>
                <c:pt idx="2">
                  <c:v>0.94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Совершенствование речевой культуры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56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61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79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2011-2012 гг.</c:v>
                </c:pt>
                <c:pt idx="1">
                  <c:v>2012-2013 гг.</c:v>
                </c:pt>
                <c:pt idx="2">
                  <c:v>2013-2014 гг.</c:v>
                </c:pt>
              </c:strCache>
            </c:strRef>
          </c:cat>
          <c:val>
            <c:numRef>
              <c:f>Лист1!$C$2:$C$4</c:f>
              <c:numCache>
                <c:formatCode>0%</c:formatCode>
                <c:ptCount val="3"/>
                <c:pt idx="0">
                  <c:v>0.56000000000000005</c:v>
                </c:pt>
                <c:pt idx="1">
                  <c:v>0.61</c:v>
                </c:pt>
                <c:pt idx="2">
                  <c:v>0.79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Формирование социокультурной идентичности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63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72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85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2011-2012 гг.</c:v>
                </c:pt>
                <c:pt idx="1">
                  <c:v>2012-2013 гг.</c:v>
                </c:pt>
                <c:pt idx="2">
                  <c:v>2013-2014 гг.</c:v>
                </c:pt>
              </c:strCache>
            </c:strRef>
          </c:cat>
          <c:val>
            <c:numRef>
              <c:f>Лист1!$D$2:$D$4</c:f>
              <c:numCache>
                <c:formatCode>0%</c:formatCode>
                <c:ptCount val="3"/>
                <c:pt idx="0">
                  <c:v>0.63</c:v>
                </c:pt>
                <c:pt idx="1">
                  <c:v>0.72</c:v>
                </c:pt>
                <c:pt idx="2">
                  <c:v>0.85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Развитие уверенности в себе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68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84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93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2011-2012 гг.</c:v>
                </c:pt>
                <c:pt idx="1">
                  <c:v>2012-2013 гг.</c:v>
                </c:pt>
                <c:pt idx="2">
                  <c:v>2013-2014 гг.</c:v>
                </c:pt>
              </c:strCache>
            </c:strRef>
          </c:cat>
          <c:val>
            <c:numRef>
              <c:f>Лист1!$E$2:$E$4</c:f>
              <c:numCache>
                <c:formatCode>0%</c:formatCode>
                <c:ptCount val="3"/>
                <c:pt idx="0">
                  <c:v>0.68</c:v>
                </c:pt>
                <c:pt idx="1">
                  <c:v>0.84</c:v>
                </c:pt>
                <c:pt idx="2">
                  <c:v>0.93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3696128"/>
        <c:axId val="589827456"/>
      </c:barChart>
      <c:catAx>
        <c:axId val="43696128"/>
        <c:scaling>
          <c:orientation val="minMax"/>
        </c:scaling>
        <c:delete val="0"/>
        <c:axPos val="b"/>
        <c:majorTickMark val="out"/>
        <c:minorTickMark val="none"/>
        <c:tickLblPos val="nextTo"/>
        <c:crossAx val="589827456"/>
        <c:crosses val="autoZero"/>
        <c:auto val="1"/>
        <c:lblAlgn val="ctr"/>
        <c:lblOffset val="100"/>
        <c:noMultiLvlLbl val="0"/>
      </c:catAx>
      <c:valAx>
        <c:axId val="589827456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4369612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36AA23-2114-4E98-85FC-C605C9305400}" type="doc">
      <dgm:prSet loTypeId="urn:microsoft.com/office/officeart/2005/8/layout/hierarchy3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B324978-BAE6-4272-9C2A-451A962F4508}">
      <dgm:prSet phldrT="[Текст]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Дифференцированные задания</a:t>
          </a:r>
          <a:endParaRPr lang="ru-RU" b="1" dirty="0">
            <a:solidFill>
              <a:schemeClr val="tx1"/>
            </a:solidFill>
          </a:endParaRPr>
        </a:p>
      </dgm:t>
    </dgm:pt>
    <dgm:pt modelId="{24C4ECE8-E726-4E2E-9A0A-E07C6C0D4642}" type="parTrans" cxnId="{08C8DE48-0354-45AF-8711-7079349F5A77}">
      <dgm:prSet/>
      <dgm:spPr/>
      <dgm:t>
        <a:bodyPr/>
        <a:lstStyle/>
        <a:p>
          <a:endParaRPr lang="ru-RU"/>
        </a:p>
      </dgm:t>
    </dgm:pt>
    <dgm:pt modelId="{73FAFB8F-F7D6-49F2-8E5F-F8B6E5E53155}" type="sibTrans" cxnId="{08C8DE48-0354-45AF-8711-7079349F5A77}">
      <dgm:prSet/>
      <dgm:spPr/>
      <dgm:t>
        <a:bodyPr/>
        <a:lstStyle/>
        <a:p>
          <a:endParaRPr lang="ru-RU"/>
        </a:p>
      </dgm:t>
    </dgm:pt>
    <dgm:pt modelId="{37C411AF-7CCA-4E02-93EA-502776F02E1A}">
      <dgm:prSet phldrT="[Текст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800" b="1" dirty="0" smtClean="0"/>
            <a:t>по объему</a:t>
          </a:r>
          <a:endParaRPr lang="ru-RU" sz="2800" b="1" dirty="0"/>
        </a:p>
      </dgm:t>
    </dgm:pt>
    <dgm:pt modelId="{81F4C07C-80FA-4C4C-AB56-B3BC263E3DBB}" type="parTrans" cxnId="{B6C2A436-A81A-46DD-8D2C-34C53E21BB2A}">
      <dgm:prSet/>
      <dgm:spPr/>
      <dgm:t>
        <a:bodyPr/>
        <a:lstStyle/>
        <a:p>
          <a:endParaRPr lang="ru-RU"/>
        </a:p>
      </dgm:t>
    </dgm:pt>
    <dgm:pt modelId="{47384400-8300-4BE5-9C15-151252A8CAAA}" type="sibTrans" cxnId="{B6C2A436-A81A-46DD-8D2C-34C53E21BB2A}">
      <dgm:prSet/>
      <dgm:spPr/>
      <dgm:t>
        <a:bodyPr/>
        <a:lstStyle/>
        <a:p>
          <a:endParaRPr lang="ru-RU"/>
        </a:p>
      </dgm:t>
    </dgm:pt>
    <dgm:pt modelId="{B412E67D-A9DF-4081-AAD7-1A0B7C1D4A2C}">
      <dgm:prSet phldrT="[Текст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800" b="1" dirty="0" smtClean="0"/>
            <a:t>по темам</a:t>
          </a:r>
          <a:endParaRPr lang="ru-RU" sz="2800" b="1" dirty="0"/>
        </a:p>
      </dgm:t>
    </dgm:pt>
    <dgm:pt modelId="{21F25703-DD80-4444-9CDC-7B3AEFF08C00}" type="parTrans" cxnId="{3F817CE2-9BEB-4A24-A0D4-41BD8BC855C5}">
      <dgm:prSet/>
      <dgm:spPr/>
      <dgm:t>
        <a:bodyPr/>
        <a:lstStyle/>
        <a:p>
          <a:endParaRPr lang="ru-RU"/>
        </a:p>
      </dgm:t>
    </dgm:pt>
    <dgm:pt modelId="{8A74D42B-B081-4F8D-96E3-C40BE2270C38}" type="sibTrans" cxnId="{3F817CE2-9BEB-4A24-A0D4-41BD8BC855C5}">
      <dgm:prSet/>
      <dgm:spPr/>
      <dgm:t>
        <a:bodyPr/>
        <a:lstStyle/>
        <a:p>
          <a:endParaRPr lang="ru-RU"/>
        </a:p>
      </dgm:t>
    </dgm:pt>
    <dgm:pt modelId="{B2AB7FB4-5B3F-48BB-9C1B-B28F885C5C9B}">
      <dgm:prSet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pPr>
            <a:spcAft>
              <a:spcPts val="0"/>
            </a:spcAft>
          </a:pPr>
          <a:r>
            <a:rPr lang="ru-RU" sz="2800" b="1" dirty="0" smtClean="0"/>
            <a:t>по уровню сложности</a:t>
          </a:r>
          <a:endParaRPr lang="ru-RU" sz="2800" b="1" dirty="0"/>
        </a:p>
      </dgm:t>
    </dgm:pt>
    <dgm:pt modelId="{B18A951D-E333-4DBB-86E0-FF32C488E679}" type="parTrans" cxnId="{8D9AA80E-9044-4D91-85A4-9E126C11A0CB}">
      <dgm:prSet/>
      <dgm:spPr/>
      <dgm:t>
        <a:bodyPr/>
        <a:lstStyle/>
        <a:p>
          <a:endParaRPr lang="ru-RU"/>
        </a:p>
      </dgm:t>
    </dgm:pt>
    <dgm:pt modelId="{6F3F6A61-41AE-4BDE-BB5B-7D0C7C218185}" type="sibTrans" cxnId="{8D9AA80E-9044-4D91-85A4-9E126C11A0CB}">
      <dgm:prSet/>
      <dgm:spPr/>
      <dgm:t>
        <a:bodyPr/>
        <a:lstStyle/>
        <a:p>
          <a:endParaRPr lang="ru-RU"/>
        </a:p>
      </dgm:t>
    </dgm:pt>
    <dgm:pt modelId="{A0BD9DFE-982A-417E-A72A-408EE40A4B37}" type="pres">
      <dgm:prSet presAssocID="{D436AA23-2114-4E98-85FC-C605C9305400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6B4F1B6-4CC5-4C08-AA42-1F04EEA2AC78}" type="pres">
      <dgm:prSet presAssocID="{1B324978-BAE6-4272-9C2A-451A962F4508}" presName="root" presStyleCnt="0"/>
      <dgm:spPr/>
      <dgm:t>
        <a:bodyPr/>
        <a:lstStyle/>
        <a:p>
          <a:endParaRPr lang="ru-RU"/>
        </a:p>
      </dgm:t>
    </dgm:pt>
    <dgm:pt modelId="{C2C485B9-0934-4A28-A5DB-41A78154AAC7}" type="pres">
      <dgm:prSet presAssocID="{1B324978-BAE6-4272-9C2A-451A962F4508}" presName="rootComposite" presStyleCnt="0"/>
      <dgm:spPr/>
      <dgm:t>
        <a:bodyPr/>
        <a:lstStyle/>
        <a:p>
          <a:endParaRPr lang="ru-RU"/>
        </a:p>
      </dgm:t>
    </dgm:pt>
    <dgm:pt modelId="{642BF373-F5A9-42B2-AF23-EF6855BBF69E}" type="pres">
      <dgm:prSet presAssocID="{1B324978-BAE6-4272-9C2A-451A962F4508}" presName="rootText" presStyleLbl="node1" presStyleIdx="0" presStyleCnt="1" custScaleX="209047" custLinFactNeighborX="2994" custLinFactNeighborY="-367"/>
      <dgm:spPr/>
      <dgm:t>
        <a:bodyPr/>
        <a:lstStyle/>
        <a:p>
          <a:endParaRPr lang="ru-RU"/>
        </a:p>
      </dgm:t>
    </dgm:pt>
    <dgm:pt modelId="{9C3C7C28-AD66-4EF4-8969-41C18ABB43A6}" type="pres">
      <dgm:prSet presAssocID="{1B324978-BAE6-4272-9C2A-451A962F4508}" presName="rootConnector" presStyleLbl="node1" presStyleIdx="0" presStyleCnt="1"/>
      <dgm:spPr/>
      <dgm:t>
        <a:bodyPr/>
        <a:lstStyle/>
        <a:p>
          <a:endParaRPr lang="ru-RU"/>
        </a:p>
      </dgm:t>
    </dgm:pt>
    <dgm:pt modelId="{9E8B8201-E60D-411C-9E59-E2389726BAF5}" type="pres">
      <dgm:prSet presAssocID="{1B324978-BAE6-4272-9C2A-451A962F4508}" presName="childShape" presStyleCnt="0"/>
      <dgm:spPr/>
      <dgm:t>
        <a:bodyPr/>
        <a:lstStyle/>
        <a:p>
          <a:endParaRPr lang="ru-RU"/>
        </a:p>
      </dgm:t>
    </dgm:pt>
    <dgm:pt modelId="{E590F55D-C601-4C84-AEEE-1EA695250518}" type="pres">
      <dgm:prSet presAssocID="{81F4C07C-80FA-4C4C-AB56-B3BC263E3DBB}" presName="Name13" presStyleLbl="parChTrans1D2" presStyleIdx="0" presStyleCnt="3"/>
      <dgm:spPr/>
      <dgm:t>
        <a:bodyPr/>
        <a:lstStyle/>
        <a:p>
          <a:endParaRPr lang="ru-RU"/>
        </a:p>
      </dgm:t>
    </dgm:pt>
    <dgm:pt modelId="{240EA32A-3DC5-4467-9E4B-ECA231F2887B}" type="pres">
      <dgm:prSet presAssocID="{37C411AF-7CCA-4E02-93EA-502776F02E1A}" presName="childText" presStyleLbl="bgAcc1" presStyleIdx="0" presStyleCnt="3" custScaleX="186138" custLinFactNeighborX="37510" custLinFactNeighborY="-63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2ACDDE-31C9-42E0-BCF5-B2A748B230E7}" type="pres">
      <dgm:prSet presAssocID="{B18A951D-E333-4DBB-86E0-FF32C488E679}" presName="Name13" presStyleLbl="parChTrans1D2" presStyleIdx="1" presStyleCnt="3"/>
      <dgm:spPr/>
      <dgm:t>
        <a:bodyPr/>
        <a:lstStyle/>
        <a:p>
          <a:endParaRPr lang="ru-RU"/>
        </a:p>
      </dgm:t>
    </dgm:pt>
    <dgm:pt modelId="{3CC19A9D-5B5E-4628-80F3-096EB0E07795}" type="pres">
      <dgm:prSet presAssocID="{B2AB7FB4-5B3F-48BB-9C1B-B28F885C5C9B}" presName="childText" presStyleLbl="bgAcc1" presStyleIdx="1" presStyleCnt="3" custScaleX="187833" custLinFactNeighborX="37510" custLinFactNeighborY="-6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24140D-C069-42B4-A492-987E0CABEDA7}" type="pres">
      <dgm:prSet presAssocID="{21F25703-DD80-4444-9CDC-7B3AEFF08C00}" presName="Name13" presStyleLbl="parChTrans1D2" presStyleIdx="2" presStyleCnt="3"/>
      <dgm:spPr/>
      <dgm:t>
        <a:bodyPr/>
        <a:lstStyle/>
        <a:p>
          <a:endParaRPr lang="ru-RU"/>
        </a:p>
      </dgm:t>
    </dgm:pt>
    <dgm:pt modelId="{23544736-C9B8-4C5A-AA74-4FF8EBB9D544}" type="pres">
      <dgm:prSet presAssocID="{B412E67D-A9DF-4081-AAD7-1A0B7C1D4A2C}" presName="childText" presStyleLbl="bgAcc1" presStyleIdx="2" presStyleCnt="3" custScaleX="186138" custLinFactNeighborX="41227" custLinFactNeighborY="-66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02D1F8C-2B1B-45F2-8368-C98BC67B0C1E}" type="presOf" srcId="{B18A951D-E333-4DBB-86E0-FF32C488E679}" destId="{492ACDDE-31C9-42E0-BCF5-B2A748B230E7}" srcOrd="0" destOrd="0" presId="urn:microsoft.com/office/officeart/2005/8/layout/hierarchy3"/>
    <dgm:cxn modelId="{3C01E3FA-2644-4394-946E-3C8AAC20C37A}" type="presOf" srcId="{1B324978-BAE6-4272-9C2A-451A962F4508}" destId="{9C3C7C28-AD66-4EF4-8969-41C18ABB43A6}" srcOrd="1" destOrd="0" presId="urn:microsoft.com/office/officeart/2005/8/layout/hierarchy3"/>
    <dgm:cxn modelId="{3AE867BA-C963-441D-8911-8F60E551BFEF}" type="presOf" srcId="{D436AA23-2114-4E98-85FC-C605C9305400}" destId="{A0BD9DFE-982A-417E-A72A-408EE40A4B37}" srcOrd="0" destOrd="0" presId="urn:microsoft.com/office/officeart/2005/8/layout/hierarchy3"/>
    <dgm:cxn modelId="{41AF7979-A598-47F5-9624-969289CDD32A}" type="presOf" srcId="{B412E67D-A9DF-4081-AAD7-1A0B7C1D4A2C}" destId="{23544736-C9B8-4C5A-AA74-4FF8EBB9D544}" srcOrd="0" destOrd="0" presId="urn:microsoft.com/office/officeart/2005/8/layout/hierarchy3"/>
    <dgm:cxn modelId="{08C8DE48-0354-45AF-8711-7079349F5A77}" srcId="{D436AA23-2114-4E98-85FC-C605C9305400}" destId="{1B324978-BAE6-4272-9C2A-451A962F4508}" srcOrd="0" destOrd="0" parTransId="{24C4ECE8-E726-4E2E-9A0A-E07C6C0D4642}" sibTransId="{73FAFB8F-F7D6-49F2-8E5F-F8B6E5E53155}"/>
    <dgm:cxn modelId="{4A382A56-F9D9-4850-A2DB-218616F16B0F}" type="presOf" srcId="{B2AB7FB4-5B3F-48BB-9C1B-B28F885C5C9B}" destId="{3CC19A9D-5B5E-4628-80F3-096EB0E07795}" srcOrd="0" destOrd="0" presId="urn:microsoft.com/office/officeart/2005/8/layout/hierarchy3"/>
    <dgm:cxn modelId="{8D9AA80E-9044-4D91-85A4-9E126C11A0CB}" srcId="{1B324978-BAE6-4272-9C2A-451A962F4508}" destId="{B2AB7FB4-5B3F-48BB-9C1B-B28F885C5C9B}" srcOrd="1" destOrd="0" parTransId="{B18A951D-E333-4DBB-86E0-FF32C488E679}" sibTransId="{6F3F6A61-41AE-4BDE-BB5B-7D0C7C218185}"/>
    <dgm:cxn modelId="{3F817CE2-9BEB-4A24-A0D4-41BD8BC855C5}" srcId="{1B324978-BAE6-4272-9C2A-451A962F4508}" destId="{B412E67D-A9DF-4081-AAD7-1A0B7C1D4A2C}" srcOrd="2" destOrd="0" parTransId="{21F25703-DD80-4444-9CDC-7B3AEFF08C00}" sibTransId="{8A74D42B-B081-4F8D-96E3-C40BE2270C38}"/>
    <dgm:cxn modelId="{98799A80-2423-43EE-84DA-DF22F2544381}" type="presOf" srcId="{1B324978-BAE6-4272-9C2A-451A962F4508}" destId="{642BF373-F5A9-42B2-AF23-EF6855BBF69E}" srcOrd="0" destOrd="0" presId="urn:microsoft.com/office/officeart/2005/8/layout/hierarchy3"/>
    <dgm:cxn modelId="{B6C2A436-A81A-46DD-8D2C-34C53E21BB2A}" srcId="{1B324978-BAE6-4272-9C2A-451A962F4508}" destId="{37C411AF-7CCA-4E02-93EA-502776F02E1A}" srcOrd="0" destOrd="0" parTransId="{81F4C07C-80FA-4C4C-AB56-B3BC263E3DBB}" sibTransId="{47384400-8300-4BE5-9C15-151252A8CAAA}"/>
    <dgm:cxn modelId="{FC9B102F-E7B5-4B63-A90E-F59041CBFF6B}" type="presOf" srcId="{81F4C07C-80FA-4C4C-AB56-B3BC263E3DBB}" destId="{E590F55D-C601-4C84-AEEE-1EA695250518}" srcOrd="0" destOrd="0" presId="urn:microsoft.com/office/officeart/2005/8/layout/hierarchy3"/>
    <dgm:cxn modelId="{46188958-531F-43D8-BDB7-0CAA47A58168}" type="presOf" srcId="{21F25703-DD80-4444-9CDC-7B3AEFF08C00}" destId="{6C24140D-C069-42B4-A492-987E0CABEDA7}" srcOrd="0" destOrd="0" presId="urn:microsoft.com/office/officeart/2005/8/layout/hierarchy3"/>
    <dgm:cxn modelId="{DFDA3E2E-045D-4AF0-A112-B39ADA1F7CE7}" type="presOf" srcId="{37C411AF-7CCA-4E02-93EA-502776F02E1A}" destId="{240EA32A-3DC5-4467-9E4B-ECA231F2887B}" srcOrd="0" destOrd="0" presId="urn:microsoft.com/office/officeart/2005/8/layout/hierarchy3"/>
    <dgm:cxn modelId="{4716674A-0378-433A-B85F-B046CB51F8EC}" type="presParOf" srcId="{A0BD9DFE-982A-417E-A72A-408EE40A4B37}" destId="{46B4F1B6-4CC5-4C08-AA42-1F04EEA2AC78}" srcOrd="0" destOrd="0" presId="urn:microsoft.com/office/officeart/2005/8/layout/hierarchy3"/>
    <dgm:cxn modelId="{264CC2B3-6BD3-488E-BD5A-59A92C61BEB8}" type="presParOf" srcId="{46B4F1B6-4CC5-4C08-AA42-1F04EEA2AC78}" destId="{C2C485B9-0934-4A28-A5DB-41A78154AAC7}" srcOrd="0" destOrd="0" presId="urn:microsoft.com/office/officeart/2005/8/layout/hierarchy3"/>
    <dgm:cxn modelId="{6F7934D2-21D9-4BB4-ADC2-03F291BB393A}" type="presParOf" srcId="{C2C485B9-0934-4A28-A5DB-41A78154AAC7}" destId="{642BF373-F5A9-42B2-AF23-EF6855BBF69E}" srcOrd="0" destOrd="0" presId="urn:microsoft.com/office/officeart/2005/8/layout/hierarchy3"/>
    <dgm:cxn modelId="{3E02D118-E241-4B37-B75B-179E891DCB76}" type="presParOf" srcId="{C2C485B9-0934-4A28-A5DB-41A78154AAC7}" destId="{9C3C7C28-AD66-4EF4-8969-41C18ABB43A6}" srcOrd="1" destOrd="0" presId="urn:microsoft.com/office/officeart/2005/8/layout/hierarchy3"/>
    <dgm:cxn modelId="{A08D6333-6B1B-45D0-AA52-C451E085513C}" type="presParOf" srcId="{46B4F1B6-4CC5-4C08-AA42-1F04EEA2AC78}" destId="{9E8B8201-E60D-411C-9E59-E2389726BAF5}" srcOrd="1" destOrd="0" presId="urn:microsoft.com/office/officeart/2005/8/layout/hierarchy3"/>
    <dgm:cxn modelId="{7BD78B59-60F6-4207-8529-B7D475D715F9}" type="presParOf" srcId="{9E8B8201-E60D-411C-9E59-E2389726BAF5}" destId="{E590F55D-C601-4C84-AEEE-1EA695250518}" srcOrd="0" destOrd="0" presId="urn:microsoft.com/office/officeart/2005/8/layout/hierarchy3"/>
    <dgm:cxn modelId="{D35077B7-D64F-4B6D-916D-BA6720C429DD}" type="presParOf" srcId="{9E8B8201-E60D-411C-9E59-E2389726BAF5}" destId="{240EA32A-3DC5-4467-9E4B-ECA231F2887B}" srcOrd="1" destOrd="0" presId="urn:microsoft.com/office/officeart/2005/8/layout/hierarchy3"/>
    <dgm:cxn modelId="{146BEC82-858F-4BA1-A5A9-47B195830224}" type="presParOf" srcId="{9E8B8201-E60D-411C-9E59-E2389726BAF5}" destId="{492ACDDE-31C9-42E0-BCF5-B2A748B230E7}" srcOrd="2" destOrd="0" presId="urn:microsoft.com/office/officeart/2005/8/layout/hierarchy3"/>
    <dgm:cxn modelId="{C312DC68-B93E-43DD-B838-3100004071A7}" type="presParOf" srcId="{9E8B8201-E60D-411C-9E59-E2389726BAF5}" destId="{3CC19A9D-5B5E-4628-80F3-096EB0E07795}" srcOrd="3" destOrd="0" presId="urn:microsoft.com/office/officeart/2005/8/layout/hierarchy3"/>
    <dgm:cxn modelId="{9A73B54A-445A-45FB-B0F3-AF0B3697BAC1}" type="presParOf" srcId="{9E8B8201-E60D-411C-9E59-E2389726BAF5}" destId="{6C24140D-C069-42B4-A492-987E0CABEDA7}" srcOrd="4" destOrd="0" presId="urn:microsoft.com/office/officeart/2005/8/layout/hierarchy3"/>
    <dgm:cxn modelId="{33D7639B-B96C-4438-B2B2-CFF7D6BBE76D}" type="presParOf" srcId="{9E8B8201-E60D-411C-9E59-E2389726BAF5}" destId="{23544736-C9B8-4C5A-AA74-4FF8EBB9D544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2BF373-F5A9-42B2-AF23-EF6855BBF69E}">
      <dsp:nvSpPr>
        <dsp:cNvPr id="0" name=""/>
        <dsp:cNvSpPr/>
      </dsp:nvSpPr>
      <dsp:spPr>
        <a:xfrm>
          <a:off x="2036455" y="0"/>
          <a:ext cx="4357712" cy="104228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tx1"/>
              </a:solidFill>
            </a:rPr>
            <a:t>Дифференцированные задания</a:t>
          </a:r>
          <a:endParaRPr lang="ru-RU" sz="2800" b="1" kern="1200" dirty="0">
            <a:solidFill>
              <a:schemeClr val="tx1"/>
            </a:solidFill>
          </a:endParaRPr>
        </a:p>
      </dsp:txBody>
      <dsp:txXfrm>
        <a:off x="2066982" y="30527"/>
        <a:ext cx="4296658" cy="981226"/>
      </dsp:txXfrm>
    </dsp:sp>
    <dsp:sp modelId="{E590F55D-C601-4C84-AEEE-1EA695250518}">
      <dsp:nvSpPr>
        <dsp:cNvPr id="0" name=""/>
        <dsp:cNvSpPr/>
      </dsp:nvSpPr>
      <dsp:spPr>
        <a:xfrm>
          <a:off x="2472226" y="1042280"/>
          <a:ext cx="998894" cy="7171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7109"/>
              </a:lnTo>
              <a:lnTo>
                <a:pt x="998894" y="71710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0EA32A-3DC5-4467-9E4B-ECA231F2887B}">
      <dsp:nvSpPr>
        <dsp:cNvPr id="0" name=""/>
        <dsp:cNvSpPr/>
      </dsp:nvSpPr>
      <dsp:spPr>
        <a:xfrm>
          <a:off x="3471121" y="1238249"/>
          <a:ext cx="3104128" cy="104228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по объему</a:t>
          </a:r>
          <a:endParaRPr lang="ru-RU" sz="2800" b="1" kern="1200" dirty="0"/>
        </a:p>
      </dsp:txBody>
      <dsp:txXfrm>
        <a:off x="3501648" y="1268776"/>
        <a:ext cx="3043074" cy="981226"/>
      </dsp:txXfrm>
    </dsp:sp>
    <dsp:sp modelId="{492ACDDE-31C9-42E0-BCF5-B2A748B230E7}">
      <dsp:nvSpPr>
        <dsp:cNvPr id="0" name=""/>
        <dsp:cNvSpPr/>
      </dsp:nvSpPr>
      <dsp:spPr>
        <a:xfrm>
          <a:off x="2472226" y="1042280"/>
          <a:ext cx="998894" cy="20793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79359"/>
              </a:lnTo>
              <a:lnTo>
                <a:pt x="998894" y="207935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C19A9D-5B5E-4628-80F3-096EB0E07795}">
      <dsp:nvSpPr>
        <dsp:cNvPr id="0" name=""/>
        <dsp:cNvSpPr/>
      </dsp:nvSpPr>
      <dsp:spPr>
        <a:xfrm>
          <a:off x="3471121" y="2600500"/>
          <a:ext cx="3132394" cy="104228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800" b="1" kern="1200" dirty="0" smtClean="0"/>
            <a:t>по уровню сложности</a:t>
          </a:r>
          <a:endParaRPr lang="ru-RU" sz="2800" b="1" kern="1200" dirty="0"/>
        </a:p>
      </dsp:txBody>
      <dsp:txXfrm>
        <a:off x="3501648" y="2631027"/>
        <a:ext cx="3071340" cy="981226"/>
      </dsp:txXfrm>
    </dsp:sp>
    <dsp:sp modelId="{6C24140D-C069-42B4-A492-987E0CABEDA7}">
      <dsp:nvSpPr>
        <dsp:cNvPr id="0" name=""/>
        <dsp:cNvSpPr/>
      </dsp:nvSpPr>
      <dsp:spPr>
        <a:xfrm>
          <a:off x="2472226" y="1042280"/>
          <a:ext cx="1060881" cy="33189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18964"/>
              </a:lnTo>
              <a:lnTo>
                <a:pt x="1060881" y="331896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544736-C9B8-4C5A-AA74-4FF8EBB9D544}">
      <dsp:nvSpPr>
        <dsp:cNvPr id="0" name=""/>
        <dsp:cNvSpPr/>
      </dsp:nvSpPr>
      <dsp:spPr>
        <a:xfrm>
          <a:off x="3533107" y="3840105"/>
          <a:ext cx="3104128" cy="104228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по темам</a:t>
          </a:r>
          <a:endParaRPr lang="ru-RU" sz="2800" b="1" kern="1200" dirty="0"/>
        </a:p>
      </dsp:txBody>
      <dsp:txXfrm>
        <a:off x="3563634" y="3870632"/>
        <a:ext cx="3043074" cy="9812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0.89703</cdr:y>
    </cdr:from>
    <cdr:to>
      <cdr:x>0.20299</cdr:x>
      <cdr:y>1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0" y="4779912"/>
          <a:ext cx="1680915" cy="54868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5613" indent="1588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2813" indent="1588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0013" indent="1588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7213" indent="1588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dirty="0" smtClean="0">
              <a:solidFill>
                <a:schemeClr val="tx1"/>
              </a:solidFill>
            </a:rPr>
            <a:t>Анкетирование учащихся</a:t>
          </a:r>
          <a:endParaRPr lang="ru-RU" sz="1400" dirty="0">
            <a:solidFill>
              <a:schemeClr val="tx1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B1ED82-2ABE-41EB-B369-74FFE5EBD6DC}" type="datetimeFigureOut">
              <a:rPr lang="ru-RU" smtClean="0"/>
              <a:pPr/>
              <a:t>09.08.2014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CCE995-4CB2-47E6-8199-7D63069D7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4958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CE995-4CB2-47E6-8199-7D63069D7DCA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14789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CE995-4CB2-47E6-8199-7D63069D7DCA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9597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1"/>
          <p:cNvSpPr>
            <a:spLocks/>
          </p:cNvSpPr>
          <p:nvPr/>
        </p:nvSpPr>
        <p:spPr bwMode="gray">
          <a:xfrm>
            <a:off x="0" y="3481388"/>
            <a:ext cx="9155113" cy="3376612"/>
          </a:xfrm>
          <a:custGeom>
            <a:avLst/>
            <a:gdLst>
              <a:gd name="T0" fmla="*/ 0 w 5767"/>
              <a:gd name="T1" fmla="*/ 2147483647 h 2127"/>
              <a:gd name="T2" fmla="*/ 2147483647 w 5767"/>
              <a:gd name="T3" fmla="*/ 0 h 2127"/>
              <a:gd name="T4" fmla="*/ 2147483647 w 5767"/>
              <a:gd name="T5" fmla="*/ 2147483647 h 2127"/>
              <a:gd name="T6" fmla="*/ 0 w 5767"/>
              <a:gd name="T7" fmla="*/ 2147483647 h 2127"/>
              <a:gd name="T8" fmla="*/ 0 w 5767"/>
              <a:gd name="T9" fmla="*/ 2147483647 h 212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7" h="2127">
                <a:moveTo>
                  <a:pt x="0" y="1760"/>
                </a:moveTo>
                <a:lnTo>
                  <a:pt x="5767" y="0"/>
                </a:lnTo>
                <a:lnTo>
                  <a:pt x="5760" y="2127"/>
                </a:lnTo>
                <a:lnTo>
                  <a:pt x="0" y="2127"/>
                </a:lnTo>
                <a:lnTo>
                  <a:pt x="0" y="176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" name="AutoShape 32" descr="06"/>
          <p:cNvSpPr>
            <a:spLocks noChangeArrowheads="1"/>
          </p:cNvSpPr>
          <p:nvPr/>
        </p:nvSpPr>
        <p:spPr bwMode="gray">
          <a:xfrm rot="20584390">
            <a:off x="-141288" y="5310188"/>
            <a:ext cx="2541588" cy="573087"/>
          </a:xfrm>
          <a:prstGeom prst="parallelogram">
            <a:avLst>
              <a:gd name="adj" fmla="val 30059"/>
            </a:avLst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2813"/>
            <a:endParaRPr lang="ru-RU"/>
          </a:p>
        </p:txBody>
      </p:sp>
      <p:sp>
        <p:nvSpPr>
          <p:cNvPr id="6" name="AutoShape 33" descr="05"/>
          <p:cNvSpPr>
            <a:spLocks noChangeArrowheads="1"/>
          </p:cNvSpPr>
          <p:nvPr/>
        </p:nvSpPr>
        <p:spPr bwMode="gray">
          <a:xfrm rot="20584390">
            <a:off x="2154238" y="4610100"/>
            <a:ext cx="2546350" cy="573088"/>
          </a:xfrm>
          <a:prstGeom prst="parallelogram">
            <a:avLst>
              <a:gd name="adj" fmla="val 30115"/>
            </a:avLst>
          </a:prstGeom>
          <a:blipFill dpi="0" rotWithShape="1">
            <a:blip r:embed="rId3" cstate="print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2813"/>
            <a:endParaRPr lang="ru-RU"/>
          </a:p>
        </p:txBody>
      </p:sp>
      <p:sp>
        <p:nvSpPr>
          <p:cNvPr id="7" name="AutoShape 34" descr="03"/>
          <p:cNvSpPr>
            <a:spLocks noChangeArrowheads="1"/>
          </p:cNvSpPr>
          <p:nvPr/>
        </p:nvSpPr>
        <p:spPr bwMode="gray">
          <a:xfrm rot="20584390">
            <a:off x="4448175" y="3908425"/>
            <a:ext cx="2552700" cy="573088"/>
          </a:xfrm>
          <a:prstGeom prst="parallelogram">
            <a:avLst>
              <a:gd name="adj" fmla="val 30190"/>
            </a:avLst>
          </a:prstGeom>
          <a:blipFill dpi="0" rotWithShape="1">
            <a:blip r:embed="rId4" cstate="print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2813"/>
            <a:endParaRPr lang="ru-RU"/>
          </a:p>
        </p:txBody>
      </p:sp>
      <p:sp>
        <p:nvSpPr>
          <p:cNvPr id="8" name="AutoShape 35" descr="02"/>
          <p:cNvSpPr>
            <a:spLocks noChangeArrowheads="1"/>
          </p:cNvSpPr>
          <p:nvPr/>
        </p:nvSpPr>
        <p:spPr bwMode="gray">
          <a:xfrm rot="20584390">
            <a:off x="6751638" y="3206750"/>
            <a:ext cx="2533650" cy="573088"/>
          </a:xfrm>
          <a:prstGeom prst="parallelogram">
            <a:avLst>
              <a:gd name="adj" fmla="val 29965"/>
            </a:avLst>
          </a:prstGeom>
          <a:blipFill dpi="0" rotWithShape="1">
            <a:blip r:embed="rId5" cstate="print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2813"/>
            <a:endParaRPr lang="ru-RU"/>
          </a:p>
        </p:txBody>
      </p:sp>
      <p:grpSp>
        <p:nvGrpSpPr>
          <p:cNvPr id="9" name="Group 16"/>
          <p:cNvGrpSpPr>
            <a:grpSpLocks/>
          </p:cNvGrpSpPr>
          <p:nvPr/>
        </p:nvGrpSpPr>
        <p:grpSpPr bwMode="auto">
          <a:xfrm>
            <a:off x="4114800" y="5838825"/>
            <a:ext cx="1079500" cy="633413"/>
            <a:chOff x="2680" y="3678"/>
            <a:chExt cx="680" cy="399"/>
          </a:xfrm>
        </p:grpSpPr>
        <p:sp>
          <p:nvSpPr>
            <p:cNvPr id="10" name="Text Box 14"/>
            <p:cNvSpPr txBox="1">
              <a:spLocks noChangeArrowheads="1"/>
            </p:cNvSpPr>
            <p:nvPr/>
          </p:nvSpPr>
          <p:spPr bwMode="white">
            <a:xfrm>
              <a:off x="2680" y="3789"/>
              <a:ext cx="6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912813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n-US" sz="2400" b="1" smtClean="0"/>
                <a:t>LOGO</a:t>
              </a:r>
            </a:p>
          </p:txBody>
        </p:sp>
        <p:sp>
          <p:nvSpPr>
            <p:cNvPr id="11" name="AutoShape 15"/>
            <p:cNvSpPr>
              <a:spLocks noChangeArrowheads="1"/>
            </p:cNvSpPr>
            <p:nvPr/>
          </p:nvSpPr>
          <p:spPr bwMode="white">
            <a:xfrm rot="5400000">
              <a:off x="2928" y="3493"/>
              <a:ext cx="172" cy="542"/>
            </a:xfrm>
            <a:prstGeom prst="moon">
              <a:avLst>
                <a:gd name="adj" fmla="val 21208"/>
              </a:avLst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/>
            <a:p>
              <a:pPr algn="ctr" defTabSz="912813"/>
              <a:endParaRPr lang="ru-RU">
                <a:solidFill>
                  <a:schemeClr val="tx2"/>
                </a:solidFill>
              </a:endParaRPr>
            </a:p>
          </p:txBody>
        </p:sp>
      </p:grp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457200" y="2133600"/>
            <a:ext cx="5475288" cy="3810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400"/>
            </a:lvl1pPr>
          </a:lstStyle>
          <a:p>
            <a:r>
              <a:rPr lang="en-US"/>
              <a:t>Образец подзаголовка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1371600"/>
            <a:ext cx="8077200" cy="682625"/>
          </a:xfrm>
        </p:spPr>
        <p:txBody>
          <a:bodyPr/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/>
              <a:t>Образец заголовка</a:t>
            </a:r>
          </a:p>
        </p:txBody>
      </p:sp>
      <p:sp>
        <p:nvSpPr>
          <p:cNvPr id="12" name="Rectangle 4"/>
          <p:cNvSpPr>
            <a:spLocks noGrp="1" noChangeArrowheads="1"/>
          </p:cNvSpPr>
          <p:nvPr>
            <p:ph type="dt" sz="half" idx="10"/>
          </p:nvPr>
        </p:nvSpPr>
        <p:spPr bwMode="white">
          <a:xfrm>
            <a:off x="457200" y="6477000"/>
            <a:ext cx="2133600" cy="244475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5"/>
          <p:cNvSpPr>
            <a:spLocks noGrp="1" noChangeArrowheads="1"/>
          </p:cNvSpPr>
          <p:nvPr>
            <p:ph type="ftr" sz="quarter" idx="11"/>
          </p:nvPr>
        </p:nvSpPr>
        <p:spPr bwMode="white">
          <a:xfrm>
            <a:off x="3124200" y="6477000"/>
            <a:ext cx="2895600" cy="244475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6"/>
          <p:cNvSpPr>
            <a:spLocks noGrp="1" noChangeArrowheads="1"/>
          </p:cNvSpPr>
          <p:nvPr>
            <p:ph type="sldNum" sz="quarter" idx="12"/>
          </p:nvPr>
        </p:nvSpPr>
        <p:spPr bwMode="white">
          <a:xfrm>
            <a:off x="6553200" y="6477000"/>
            <a:ext cx="2133600" cy="244475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F3BB934E-D6C8-4B72-AEDD-45D7A6EBFC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974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62D7CB-376A-4B76-9F21-383CB2EC3C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572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10350" y="228600"/>
            <a:ext cx="2076450" cy="6019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81000" y="228600"/>
            <a:ext cx="6076950" cy="6019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4E451E-7EDD-469C-A593-FDA45DBFED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449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496CFB-D0AA-4BDD-8789-CD10C9FABB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709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B03848-9268-44CA-B929-5428ED4F71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297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81000" y="1295400"/>
            <a:ext cx="40767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10100" y="1295400"/>
            <a:ext cx="40767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3102F4-9803-467D-93CB-F4E300AFA6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244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5BD488-D8B0-4083-800F-8A902AFCD9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008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704C4-07AD-48F7-8357-3C0FEC4814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471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2BA910-CCFB-4949-AFA8-46E26F0B71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743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4E7060-45F2-4464-99DE-FA5D3BF6F8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987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E44080-9FCC-4BC1-BD33-662A54576B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072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18" Type="http://schemas.openxmlformats.org/officeDocument/2006/relationships/image" Target="../media/image4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35"/>
          <p:cNvGraphicFramePr>
            <a:graphicFrameLocks noChangeAspect="1"/>
          </p:cNvGraphicFramePr>
          <p:nvPr/>
        </p:nvGraphicFramePr>
        <p:xfrm>
          <a:off x="0" y="0"/>
          <a:ext cx="91440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0" name="Image" r:id="rId14" imgW="13003175" imgH="1612698" progId="">
                  <p:embed/>
                </p:oleObj>
              </mc:Choice>
              <mc:Fallback>
                <p:oleObj name="Image" r:id="rId14" imgW="13003175" imgH="1612698" progId="">
                  <p:embed/>
                  <p:pic>
                    <p:nvPicPr>
                      <p:cNvPr id="0" name="Picture 8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699DE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0C0C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60" name="Freeform 36"/>
          <p:cNvSpPr>
            <a:spLocks/>
          </p:cNvSpPr>
          <p:nvPr/>
        </p:nvSpPr>
        <p:spPr bwMode="ltGray">
          <a:xfrm>
            <a:off x="0" y="0"/>
            <a:ext cx="9144000" cy="6858000"/>
          </a:xfrm>
          <a:custGeom>
            <a:avLst/>
            <a:gdLst/>
            <a:ahLst/>
            <a:cxnLst>
              <a:cxn ang="0">
                <a:pos x="1488" y="0"/>
              </a:cxn>
              <a:cxn ang="0">
                <a:pos x="564" y="617"/>
              </a:cxn>
              <a:cxn ang="0">
                <a:pos x="0" y="1734"/>
              </a:cxn>
              <a:cxn ang="0">
                <a:pos x="0" y="4320"/>
              </a:cxn>
              <a:cxn ang="0">
                <a:pos x="5760" y="4320"/>
              </a:cxn>
              <a:cxn ang="0">
                <a:pos x="5760" y="0"/>
              </a:cxn>
              <a:cxn ang="0">
                <a:pos x="1488" y="0"/>
              </a:cxn>
            </a:cxnLst>
            <a:rect l="0" t="0" r="r" b="b"/>
            <a:pathLst>
              <a:path w="5760" h="4320">
                <a:moveTo>
                  <a:pt x="1488" y="0"/>
                </a:moveTo>
                <a:cubicBezTo>
                  <a:pt x="1093" y="94"/>
                  <a:pt x="670" y="476"/>
                  <a:pt x="564" y="617"/>
                </a:cubicBezTo>
                <a:cubicBezTo>
                  <a:pt x="458" y="758"/>
                  <a:pt x="94" y="1117"/>
                  <a:pt x="0" y="1734"/>
                </a:cubicBezTo>
                <a:lnTo>
                  <a:pt x="0" y="4320"/>
                </a:lnTo>
                <a:lnTo>
                  <a:pt x="5760" y="4320"/>
                </a:lnTo>
                <a:lnTo>
                  <a:pt x="5760" y="0"/>
                </a:lnTo>
                <a:lnTo>
                  <a:pt x="1488" y="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alpha val="39000"/>
                </a:schemeClr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>
              <a:latin typeface="Arial" pitchFamily="34" charset="0"/>
            </a:endParaRPr>
          </a:p>
        </p:txBody>
      </p:sp>
      <p:grpSp>
        <p:nvGrpSpPr>
          <p:cNvPr id="1028" name="Group 37"/>
          <p:cNvGrpSpPr>
            <a:grpSpLocks/>
          </p:cNvGrpSpPr>
          <p:nvPr/>
        </p:nvGrpSpPr>
        <p:grpSpPr bwMode="auto">
          <a:xfrm>
            <a:off x="0" y="914400"/>
            <a:ext cx="9144000" cy="350838"/>
            <a:chOff x="0" y="672"/>
            <a:chExt cx="5760" cy="221"/>
          </a:xfrm>
        </p:grpSpPr>
        <p:sp>
          <p:nvSpPr>
            <p:cNvPr id="1034" name="AutoShape 38" descr="06"/>
            <p:cNvSpPr>
              <a:spLocks noChangeArrowheads="1"/>
            </p:cNvSpPr>
            <p:nvPr userDrawn="1"/>
          </p:nvSpPr>
          <p:spPr bwMode="gray">
            <a:xfrm>
              <a:off x="0" y="674"/>
              <a:ext cx="1443" cy="219"/>
            </a:xfrm>
            <a:prstGeom prst="parallelogram">
              <a:avLst>
                <a:gd name="adj" fmla="val 0"/>
              </a:avLst>
            </a:prstGeom>
            <a:blipFill dpi="0" rotWithShape="1">
              <a:blip r:embed="rId16" cstate="print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2813"/>
              <a:endParaRPr lang="ru-RU"/>
            </a:p>
          </p:txBody>
        </p:sp>
        <p:sp>
          <p:nvSpPr>
            <p:cNvPr id="1035" name="AutoShape 39" descr="05"/>
            <p:cNvSpPr>
              <a:spLocks noChangeArrowheads="1"/>
            </p:cNvSpPr>
            <p:nvPr userDrawn="1"/>
          </p:nvSpPr>
          <p:spPr bwMode="gray">
            <a:xfrm>
              <a:off x="1434" y="674"/>
              <a:ext cx="1446" cy="219"/>
            </a:xfrm>
            <a:prstGeom prst="parallelogram">
              <a:avLst>
                <a:gd name="adj" fmla="val 0"/>
              </a:avLst>
            </a:prstGeom>
            <a:blipFill dpi="0" rotWithShape="1">
              <a:blip r:embed="rId17" cstate="print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2813"/>
              <a:endParaRPr lang="ru-RU"/>
            </a:p>
          </p:txBody>
        </p:sp>
        <p:sp>
          <p:nvSpPr>
            <p:cNvPr id="1036" name="AutoShape 40" descr="03"/>
            <p:cNvSpPr>
              <a:spLocks noChangeArrowheads="1"/>
            </p:cNvSpPr>
            <p:nvPr userDrawn="1"/>
          </p:nvSpPr>
          <p:spPr bwMode="gray">
            <a:xfrm>
              <a:off x="2876" y="674"/>
              <a:ext cx="1449" cy="219"/>
            </a:xfrm>
            <a:prstGeom prst="parallelogram">
              <a:avLst>
                <a:gd name="adj" fmla="val 0"/>
              </a:avLst>
            </a:prstGeom>
            <a:blipFill dpi="0" rotWithShape="1">
              <a:blip r:embed="rId18" cstate="print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2813"/>
              <a:endParaRPr lang="ru-RU"/>
            </a:p>
          </p:txBody>
        </p:sp>
        <p:sp>
          <p:nvSpPr>
            <p:cNvPr id="1037" name="AutoShape 41" descr="02"/>
            <p:cNvSpPr>
              <a:spLocks noChangeArrowheads="1"/>
            </p:cNvSpPr>
            <p:nvPr userDrawn="1"/>
          </p:nvSpPr>
          <p:spPr bwMode="gray">
            <a:xfrm>
              <a:off x="4322" y="672"/>
              <a:ext cx="1438" cy="219"/>
            </a:xfrm>
            <a:prstGeom prst="parallelogram">
              <a:avLst>
                <a:gd name="adj" fmla="val 0"/>
              </a:avLst>
            </a:prstGeom>
            <a:blipFill dpi="0" rotWithShape="1">
              <a:blip r:embed="rId19" cstate="print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2813"/>
              <a:endParaRPr lang="ru-RU"/>
            </a:p>
          </p:txBody>
        </p:sp>
      </p:grp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295400"/>
            <a:ext cx="83058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400800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fld id="{0BA781DF-9AD3-44F2-BA9D-5306158B12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3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457200" y="228600"/>
            <a:ext cx="82296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9pPr>
    </p:titleStyle>
    <p:bodyStyle>
      <a:lvl1pPr marL="341313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</a:defRPr>
      </a:lvl2pPr>
      <a:lvl3pPr marL="1141413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59861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813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://www.pureperfection.ru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chart" Target="../charts/char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Oval 5"/>
          <p:cNvSpPr>
            <a:spLocks noChangeArrowheads="1"/>
          </p:cNvSpPr>
          <p:nvPr/>
        </p:nvSpPr>
        <p:spPr bwMode="auto">
          <a:xfrm>
            <a:off x="3995738" y="5576888"/>
            <a:ext cx="1439862" cy="1020762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2813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547664" y="1212428"/>
            <a:ext cx="7531949" cy="200054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400" b="1" spc="50" dirty="0" smtClean="0">
                <a:ln w="11430"/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Интеграция </a:t>
            </a:r>
          </a:p>
          <a:p>
            <a:pPr algn="ctr">
              <a:defRPr/>
            </a:pPr>
            <a:r>
              <a:rPr lang="ru-RU" sz="2400" b="1" spc="50" dirty="0" smtClean="0">
                <a:ln w="11430"/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урочной и внеурочной деятельности</a:t>
            </a:r>
          </a:p>
          <a:p>
            <a:pPr algn="ctr">
              <a:defRPr/>
            </a:pPr>
            <a:r>
              <a:rPr lang="ru-RU" sz="2400" b="1" spc="50" dirty="0" smtClean="0">
                <a:ln w="11430"/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как фактор повышения качества и             эффективности обучения </a:t>
            </a:r>
          </a:p>
          <a:p>
            <a:pPr algn="ctr">
              <a:defRPr/>
            </a:pPr>
            <a:r>
              <a:rPr lang="ru-RU" sz="2400" b="1" spc="50" dirty="0" smtClean="0">
                <a:ln w="11430"/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английскому языку</a:t>
            </a:r>
            <a:r>
              <a:rPr lang="ru-RU" sz="2800" b="1" spc="50" dirty="0" smtClean="0">
                <a:ln w="11430"/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</a:t>
            </a:r>
            <a:endParaRPr lang="ru-RU" sz="2800" b="1" spc="50" dirty="0">
              <a:ln w="11430"/>
              <a:solidFill>
                <a:srgbClr val="0033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Рисунок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08" y="204674"/>
            <a:ext cx="1566271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679504" y="4797152"/>
            <a:ext cx="4464496" cy="117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algn="r" eaLnBrk="1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" pitchFamily="2" charset="2"/>
              <a:buNone/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+mn-lt"/>
              </a:rPr>
              <a:t>Девятых Юлия Андреевна</a:t>
            </a:r>
            <a:endParaRPr lang="ru-RU" sz="2400" b="1" dirty="0">
              <a:solidFill>
                <a:schemeClr val="bg1"/>
              </a:solidFill>
              <a:latin typeface="+mn-lt"/>
            </a:endParaRPr>
          </a:p>
          <a:p>
            <a:pPr marL="0" algn="r" eaLnBrk="1" hangingPunct="1"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r>
              <a:rPr lang="ru-RU" b="1" dirty="0" smtClean="0">
                <a:solidFill>
                  <a:schemeClr val="bg1"/>
                </a:solidFill>
                <a:latin typeface="+mn-lt"/>
              </a:rPr>
              <a:t>учитель английского языка </a:t>
            </a:r>
          </a:p>
          <a:p>
            <a:pPr marL="0" algn="r" eaLnBrk="1" hangingPunct="1"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r>
              <a:rPr lang="ru-RU" b="1" dirty="0" smtClean="0">
                <a:solidFill>
                  <a:schemeClr val="bg1"/>
                </a:solidFill>
                <a:latin typeface="+mn-lt"/>
              </a:rPr>
              <a:t>высшей категории</a:t>
            </a:r>
          </a:p>
          <a:p>
            <a:pPr marL="0" algn="r" eaLnBrk="1" hangingPunct="1"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r>
              <a:rPr lang="ru-RU" b="1" dirty="0" smtClean="0">
                <a:solidFill>
                  <a:schemeClr val="bg1"/>
                </a:solidFill>
                <a:latin typeface="+mn-lt"/>
              </a:rPr>
              <a:t>МБОУ «Воткинский лицей»</a:t>
            </a:r>
          </a:p>
          <a:p>
            <a:pPr marL="0" algn="r" eaLnBrk="1" hangingPunct="1"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r>
              <a:rPr lang="ru-RU" sz="2000" b="1" u="sng" dirty="0" smtClean="0">
                <a:solidFill>
                  <a:schemeClr val="bg1"/>
                </a:solidFill>
                <a:latin typeface="+mn-lt"/>
              </a:rPr>
              <a:t>УДМУРТСКАЯ  РЕСПУБЛИКА</a:t>
            </a:r>
          </a:p>
          <a:p>
            <a:pPr marL="0" algn="r" eaLnBrk="1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/>
            </a:pPr>
            <a:endParaRPr lang="ru-RU" sz="2000" b="1" dirty="0">
              <a:latin typeface="+mn-lt"/>
            </a:endParaRPr>
          </a:p>
          <a:p>
            <a:pPr algn="r" eaLnBrk="1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/>
            </a:pPr>
            <a:endParaRPr lang="ru-RU" sz="2400" dirty="0" smtClean="0">
              <a:solidFill>
                <a:schemeClr val="tx2"/>
              </a:solidFill>
              <a:latin typeface="Candara" pitchFamily="34" charset="0"/>
            </a:endParaRPr>
          </a:p>
        </p:txBody>
      </p:sp>
      <p:pic>
        <p:nvPicPr>
          <p:cNvPr id="6" name="Picture 3" descr="C:\Users\FFL\Desktop\site_logo (1).jpg"/>
          <p:cNvPicPr>
            <a:picLocks noChangeAspect="1" noChangeArrowheads="1"/>
          </p:cNvPicPr>
          <p:nvPr/>
        </p:nvPicPr>
        <p:blipFill>
          <a:blip r:embed="rId3" cstate="print"/>
          <a:srcRect r="73814"/>
          <a:stretch>
            <a:fillRect/>
          </a:stretch>
        </p:blipFill>
        <p:spPr bwMode="auto">
          <a:xfrm>
            <a:off x="7535774" y="204674"/>
            <a:ext cx="1506661" cy="1196752"/>
          </a:xfrm>
          <a:prstGeom prst="rect">
            <a:avLst/>
          </a:prstGeom>
          <a:noFill/>
        </p:spPr>
      </p:pic>
      <p:pic>
        <p:nvPicPr>
          <p:cNvPr id="5122" name="Picture 2" descr="D:\РАБОТА\Мои Конкурсы\Учитель года России 2014\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34" y="1152311"/>
            <a:ext cx="2138518" cy="3212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27784" y="332656"/>
            <a:ext cx="4464496" cy="8077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Всероссийский конкурс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«Учитель года России - 2014»</a:t>
            </a:r>
            <a:endParaRPr lang="ru-RU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63563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spc="50" dirty="0" smtClean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Международные</a:t>
            </a:r>
            <a:r>
              <a:rPr lang="ru-RU" sz="2400" spc="50" dirty="0" smtClean="0">
                <a:ln w="11430"/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конференции: защита проектов и исследовательских работ</a:t>
            </a:r>
            <a:endParaRPr lang="ru-RU" sz="2400" spc="50" dirty="0">
              <a:ln w="11430"/>
              <a:solidFill>
                <a:srgbClr val="0033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84" y="1340768"/>
            <a:ext cx="3826368" cy="2550912"/>
          </a:xfr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496CFB-D0AA-4BDD-8789-CD10C9FABB34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2050" name="Picture 2" descr="G:\международная конференция\IMG_39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85345"/>
            <a:ext cx="4320480" cy="247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международная конференция\IMG_39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05064"/>
            <a:ext cx="3816424" cy="268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:\международная конференция\IMG_39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63688"/>
            <a:ext cx="4320480" cy="270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107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63563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spc="50" dirty="0" smtClean="0">
                <a:ln w="11430"/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Вариативные курсы – пространство выбора и творческой самореализации</a:t>
            </a:r>
            <a:endParaRPr lang="ru-RU" sz="2400" spc="50" dirty="0">
              <a:ln w="11430"/>
              <a:solidFill>
                <a:srgbClr val="0033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86" y="1484783"/>
            <a:ext cx="3786758" cy="5049011"/>
          </a:xfr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496CFB-D0AA-4BDD-8789-CD10C9FABB3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3074" name="Picture 2" descr="G:\IMG_33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829" y="1556792"/>
            <a:ext cx="4197502" cy="2362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IMG_33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149080"/>
            <a:ext cx="4093297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937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496CFB-D0AA-4BDD-8789-CD10C9FABB3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12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6" name="Рисунок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-31750"/>
            <a:ext cx="2098675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Users\FFL\Desktop\site_logo (1).jpg"/>
          <p:cNvPicPr>
            <a:picLocks noChangeAspect="1" noChangeArrowheads="1"/>
          </p:cNvPicPr>
          <p:nvPr/>
        </p:nvPicPr>
        <p:blipFill>
          <a:blip r:embed="rId3" cstate="print"/>
          <a:srcRect r="73814"/>
          <a:stretch>
            <a:fillRect/>
          </a:stretch>
        </p:blipFill>
        <p:spPr bwMode="auto">
          <a:xfrm>
            <a:off x="7909304" y="5877272"/>
            <a:ext cx="1234696" cy="980728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331640" y="1133"/>
            <a:ext cx="828734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Результаты городских конкурсов и олимпиад </a:t>
            </a:r>
          </a:p>
          <a:p>
            <a:pPr algn="ctr"/>
            <a:r>
              <a:rPr lang="ru-RU" sz="2400" b="1" spc="50" dirty="0" smtClean="0">
                <a:ln w="11430"/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 английскому языку</a:t>
            </a:r>
            <a:endParaRPr lang="ru-RU" sz="2400" b="1" spc="50" dirty="0">
              <a:ln w="11430"/>
              <a:solidFill>
                <a:srgbClr val="0033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4007502072"/>
              </p:ext>
            </p:extLst>
          </p:nvPr>
        </p:nvGraphicFramePr>
        <p:xfrm>
          <a:off x="499779" y="1402984"/>
          <a:ext cx="8136904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79792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985507" y="6453336"/>
            <a:ext cx="2133600" cy="320675"/>
          </a:xfrm>
        </p:spPr>
        <p:txBody>
          <a:bodyPr/>
          <a:lstStyle/>
          <a:p>
            <a:pPr>
              <a:defRPr/>
            </a:pPr>
            <a:fld id="{8A496CFB-D0AA-4BDD-8789-CD10C9FABB34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063625" y="2060848"/>
            <a:ext cx="5380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фото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1412776"/>
            <a:ext cx="3676650" cy="506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860" y="1628800"/>
            <a:ext cx="5102225" cy="444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 descr="C:\Users\FFL\Desktop\site_logo (1).jpg"/>
          <p:cNvPicPr>
            <a:picLocks noChangeAspect="1" noChangeArrowheads="1"/>
          </p:cNvPicPr>
          <p:nvPr/>
        </p:nvPicPr>
        <p:blipFill>
          <a:blip r:embed="rId4" cstate="print"/>
          <a:srcRect r="73814"/>
          <a:stretch>
            <a:fillRect/>
          </a:stretch>
        </p:blipFill>
        <p:spPr bwMode="auto">
          <a:xfrm>
            <a:off x="7909304" y="5877272"/>
            <a:ext cx="1234696" cy="980728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-69056" y="-1"/>
            <a:ext cx="923387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cap="none" spc="50" dirty="0" smtClean="0">
                <a:ln w="11430"/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Сотрудничество с </a:t>
            </a:r>
            <a:r>
              <a:rPr lang="en-US" sz="2400" b="1" cap="none" spc="50" dirty="0" smtClean="0">
                <a:ln w="11430"/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AFS –</a:t>
            </a:r>
            <a:r>
              <a:rPr lang="ru-RU" sz="2400" b="1" spc="50" dirty="0">
                <a:ln w="11430"/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400" b="1" spc="50" dirty="0" smtClean="0">
                <a:ln w="11430"/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возможности </a:t>
            </a:r>
          </a:p>
          <a:p>
            <a:pPr algn="ctr"/>
            <a:r>
              <a:rPr lang="ru-RU" sz="2400" b="1" spc="50" dirty="0" smtClean="0">
                <a:ln w="11430"/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международного обмена и межкультурного образования</a:t>
            </a:r>
            <a:endParaRPr lang="ru-RU" sz="2400" b="1" cap="none" spc="50" dirty="0">
              <a:ln w="11430"/>
              <a:solidFill>
                <a:srgbClr val="0033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807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496CFB-D0AA-4BDD-8789-CD10C9FABB34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524" y="1484784"/>
            <a:ext cx="6602540" cy="49503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-31750"/>
            <a:ext cx="2098675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Users\FFL\Desktop\site_logo (1).jpg"/>
          <p:cNvPicPr>
            <a:picLocks noChangeAspect="1" noChangeArrowheads="1"/>
          </p:cNvPicPr>
          <p:nvPr/>
        </p:nvPicPr>
        <p:blipFill>
          <a:blip r:embed="rId4" cstate="print"/>
          <a:srcRect r="73814"/>
          <a:stretch>
            <a:fillRect/>
          </a:stretch>
        </p:blipFill>
        <p:spPr bwMode="auto">
          <a:xfrm>
            <a:off x="7909304" y="5877272"/>
            <a:ext cx="1234696" cy="980728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483768" y="104"/>
            <a:ext cx="511256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/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Приезд иностранных </a:t>
            </a:r>
          </a:p>
          <a:p>
            <a:pPr algn="ctr"/>
            <a:r>
              <a:rPr lang="ru-RU" sz="2800" b="1" cap="none" spc="50" dirty="0" smtClean="0">
                <a:ln w="11430"/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школьниц в Россию</a:t>
            </a:r>
            <a:endParaRPr lang="ru-RU" sz="2800" b="1" cap="none" spc="50" dirty="0">
              <a:ln w="11430"/>
              <a:solidFill>
                <a:srgbClr val="0033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1668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496CFB-D0AA-4BDD-8789-CD10C9FABB3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6"/>
          <a:stretch/>
        </p:blipFill>
        <p:spPr bwMode="auto">
          <a:xfrm>
            <a:off x="206482" y="1366976"/>
            <a:ext cx="3789454" cy="26380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-31750"/>
            <a:ext cx="2098675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Users\FFL\Desktop\site_logo (1).jpg"/>
          <p:cNvPicPr>
            <a:picLocks noChangeAspect="1" noChangeArrowheads="1"/>
          </p:cNvPicPr>
          <p:nvPr/>
        </p:nvPicPr>
        <p:blipFill>
          <a:blip r:embed="rId4" cstate="print"/>
          <a:srcRect r="73814"/>
          <a:stretch>
            <a:fillRect/>
          </a:stretch>
        </p:blipFill>
        <p:spPr bwMode="auto">
          <a:xfrm>
            <a:off x="5724128" y="4299395"/>
            <a:ext cx="3008801" cy="2389912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131840" y="255768"/>
            <a:ext cx="299793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/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Неделя Италии</a:t>
            </a:r>
            <a:endParaRPr lang="ru-RU" sz="2800" b="1" cap="none" spc="50" dirty="0">
              <a:ln w="11430"/>
              <a:solidFill>
                <a:srgbClr val="0033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39952" y="1268760"/>
            <a:ext cx="4854592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G:\IMG_338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40" y="4149080"/>
            <a:ext cx="4800508" cy="2540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005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496CFB-D0AA-4BDD-8789-CD10C9FABB34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950" y="3402081"/>
            <a:ext cx="8303472" cy="4950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0658"/>
            <a:ext cx="4248472" cy="23910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-31750"/>
            <a:ext cx="2098675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C:\Users\FFL\Desktop\site_logo (1).jpg"/>
          <p:cNvPicPr>
            <a:picLocks noChangeAspect="1" noChangeArrowheads="1"/>
          </p:cNvPicPr>
          <p:nvPr/>
        </p:nvPicPr>
        <p:blipFill>
          <a:blip r:embed="rId6" cstate="print"/>
          <a:srcRect r="73814"/>
          <a:stretch>
            <a:fillRect/>
          </a:stretch>
        </p:blipFill>
        <p:spPr bwMode="auto">
          <a:xfrm>
            <a:off x="5796136" y="4365104"/>
            <a:ext cx="2915816" cy="2316054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059832" y="140821"/>
            <a:ext cx="341061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/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Неделя Таиланда</a:t>
            </a:r>
            <a:endParaRPr lang="ru-RU" sz="2800" b="1" cap="none" spc="50" dirty="0">
              <a:ln w="11430"/>
              <a:solidFill>
                <a:srgbClr val="0033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139" y="1340768"/>
            <a:ext cx="4227208" cy="2469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2" y="3933056"/>
            <a:ext cx="5049794" cy="2948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958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kern="1200" spc="50" dirty="0" smtClean="0">
                <a:ln w="11430"/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ea typeface="+mn-ea"/>
                <a:cs typeface="+mn-cs"/>
              </a:rPr>
              <a:t>Результаты ЕГЭ</a:t>
            </a:r>
            <a:endParaRPr lang="ru-RU" kern="1200" spc="50" dirty="0">
              <a:ln w="11430"/>
              <a:solidFill>
                <a:srgbClr val="0033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1509580"/>
              </p:ext>
            </p:extLst>
          </p:nvPr>
        </p:nvGraphicFramePr>
        <p:xfrm>
          <a:off x="381000" y="1295400"/>
          <a:ext cx="8305800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496CFB-D0AA-4BDD-8789-CD10C9FABB34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791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496CFB-D0AA-4BDD-8789-CD10C9FABB3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18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6" name="Рисунок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-31750"/>
            <a:ext cx="2098675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Users\FFL\Desktop\site_logo (1).jpg"/>
          <p:cNvPicPr>
            <a:picLocks noChangeAspect="1" noChangeArrowheads="1"/>
          </p:cNvPicPr>
          <p:nvPr/>
        </p:nvPicPr>
        <p:blipFill>
          <a:blip r:embed="rId3" cstate="print"/>
          <a:srcRect r="73814"/>
          <a:stretch>
            <a:fillRect/>
          </a:stretch>
        </p:blipFill>
        <p:spPr bwMode="auto">
          <a:xfrm>
            <a:off x="7909304" y="5877272"/>
            <a:ext cx="1234696" cy="980728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331640" y="140821"/>
            <a:ext cx="813690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Уровень развития мотивации учащихся </a:t>
            </a:r>
            <a:endParaRPr lang="ru-RU" sz="2400" b="1" spc="50" dirty="0">
              <a:ln w="11430"/>
              <a:solidFill>
                <a:srgbClr val="0033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2850230"/>
              </p:ext>
            </p:extLst>
          </p:nvPr>
        </p:nvGraphicFramePr>
        <p:xfrm>
          <a:off x="381000" y="1295400"/>
          <a:ext cx="8305800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0" y="6245019"/>
            <a:ext cx="3312368" cy="548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tx1"/>
                </a:solidFill>
              </a:rPr>
              <a:t>Анкета «Оценка уровня учебной мотивации»</a:t>
            </a:r>
            <a:endParaRPr lang="ru-RU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58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496CFB-D0AA-4BDD-8789-CD10C9FABB34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6" name="Рисунок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-31750"/>
            <a:ext cx="2098675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Users\FFL\Desktop\site_logo (1).jpg"/>
          <p:cNvPicPr>
            <a:picLocks noChangeAspect="1" noChangeArrowheads="1"/>
          </p:cNvPicPr>
          <p:nvPr/>
        </p:nvPicPr>
        <p:blipFill>
          <a:blip r:embed="rId3" cstate="print"/>
          <a:srcRect r="73814"/>
          <a:stretch>
            <a:fillRect/>
          </a:stretch>
        </p:blipFill>
        <p:spPr bwMode="auto">
          <a:xfrm>
            <a:off x="7909304" y="5877272"/>
            <a:ext cx="1234696" cy="980728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867844" y="140821"/>
            <a:ext cx="479785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/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Личностные результаты </a:t>
            </a:r>
            <a:endParaRPr lang="ru-RU" sz="2800" b="1" cap="none" spc="50" dirty="0">
              <a:ln w="11430"/>
              <a:solidFill>
                <a:srgbClr val="0033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6245019"/>
            <a:ext cx="7236296" cy="548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tx1"/>
                </a:solidFill>
              </a:rPr>
              <a:t>Анкета «Оценка уровня учебной мотивации»</a:t>
            </a:r>
          </a:p>
          <a:p>
            <a:r>
              <a:rPr lang="ru-RU" sz="1400" dirty="0" smtClean="0">
                <a:solidFill>
                  <a:schemeClr val="tx1"/>
                </a:solidFill>
              </a:rPr>
              <a:t>Шкала социальной компетентности А.М. Прихожан</a:t>
            </a:r>
          </a:p>
          <a:p>
            <a:r>
              <a:rPr lang="ru-RU" sz="1400" dirty="0" smtClean="0">
                <a:solidFill>
                  <a:schemeClr val="tx1"/>
                </a:solidFill>
              </a:rPr>
              <a:t>Методика диагностики уровня школьной тревожности </a:t>
            </a:r>
            <a:r>
              <a:rPr lang="ru-RU" sz="1400" dirty="0" err="1" smtClean="0">
                <a:solidFill>
                  <a:schemeClr val="tx1"/>
                </a:solidFill>
              </a:rPr>
              <a:t>Филлипса</a:t>
            </a:r>
            <a:r>
              <a:rPr lang="ru-RU" sz="1400" dirty="0" smtClean="0">
                <a:solidFill>
                  <a:schemeClr val="tx1"/>
                </a:solidFill>
              </a:rPr>
              <a:t>. (Диагностировалось 16 учащихся 7-9 класса)</a:t>
            </a:r>
          </a:p>
          <a:p>
            <a:endParaRPr lang="ru-RU" sz="1400" dirty="0">
              <a:solidFill>
                <a:schemeClr val="tx1"/>
              </a:solidFill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4229514242"/>
              </p:ext>
            </p:extLst>
          </p:nvPr>
        </p:nvGraphicFramePr>
        <p:xfrm>
          <a:off x="395536" y="1268760"/>
          <a:ext cx="7915092" cy="4768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643631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-31750"/>
            <a:ext cx="2098675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10400" y="6492701"/>
            <a:ext cx="2133600" cy="320675"/>
          </a:xfrm>
        </p:spPr>
        <p:txBody>
          <a:bodyPr/>
          <a:lstStyle/>
          <a:p>
            <a:pPr>
              <a:defRPr/>
            </a:pPr>
            <a:fld id="{8A496CFB-D0AA-4BDD-8789-CD10C9FABB34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7" y="22275"/>
            <a:ext cx="9142984" cy="5767706"/>
          </a:xfrm>
          <a:prstGeom prst="rect">
            <a:avLst/>
          </a:prstGeom>
        </p:spPr>
      </p:pic>
      <p:sp>
        <p:nvSpPr>
          <p:cNvPr id="61" name="Скругленный прямоугольник 60"/>
          <p:cNvSpPr/>
          <p:nvPr/>
        </p:nvSpPr>
        <p:spPr>
          <a:xfrm>
            <a:off x="128579" y="1484784"/>
            <a:ext cx="1861444" cy="5084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Проблемное обучение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71" name="Двойная стрелка влево/вправо 70"/>
          <p:cNvSpPr/>
          <p:nvPr/>
        </p:nvSpPr>
        <p:spPr>
          <a:xfrm>
            <a:off x="3697139" y="868164"/>
            <a:ext cx="1594941" cy="18457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Стрелка вправо 42"/>
          <p:cNvSpPr/>
          <p:nvPr/>
        </p:nvSpPr>
        <p:spPr>
          <a:xfrm rot="2265877">
            <a:off x="2632465" y="1400855"/>
            <a:ext cx="936000" cy="1002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107504" y="2215790"/>
            <a:ext cx="1861444" cy="5084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Технология РКМЧП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132903" y="3023148"/>
            <a:ext cx="1861444" cy="5084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Дебаты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128579" y="3830506"/>
            <a:ext cx="1861444" cy="5084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Интегрированные уроки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161068" y="4637864"/>
            <a:ext cx="1861444" cy="5084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Дифференцированные задания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144626" y="5445224"/>
            <a:ext cx="1861444" cy="5084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Проектная деятельность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7092280" y="1484784"/>
            <a:ext cx="1861444" cy="508400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Спецкурсы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73" name="Скругленный прямоугольник 72"/>
          <p:cNvSpPr/>
          <p:nvPr/>
        </p:nvSpPr>
        <p:spPr>
          <a:xfrm>
            <a:off x="7164288" y="2204864"/>
            <a:ext cx="1861444" cy="508400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Международные обмены, </a:t>
            </a:r>
            <a:r>
              <a:rPr lang="en-US" sz="1400" b="1" dirty="0" smtClean="0">
                <a:solidFill>
                  <a:schemeClr val="tx1"/>
                </a:solidFill>
              </a:rPr>
              <a:t>AFS</a:t>
            </a:r>
            <a:endParaRPr lang="ru-RU" sz="1400" b="1" dirty="0" smtClean="0">
              <a:solidFill>
                <a:schemeClr val="tx1"/>
              </a:solidFill>
            </a:endParaRPr>
          </a:p>
        </p:txBody>
      </p:sp>
      <p:sp>
        <p:nvSpPr>
          <p:cNvPr id="74" name="Скругленный прямоугольник 73"/>
          <p:cNvSpPr/>
          <p:nvPr/>
        </p:nvSpPr>
        <p:spPr>
          <a:xfrm>
            <a:off x="7164288" y="2996952"/>
            <a:ext cx="1861444" cy="592746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</a:rPr>
              <a:t>Недели зарубежной культуры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75" name="Скругленный прямоугольник 74"/>
          <p:cNvSpPr/>
          <p:nvPr/>
        </p:nvSpPr>
        <p:spPr>
          <a:xfrm>
            <a:off x="7164288" y="3861048"/>
            <a:ext cx="1861444" cy="508400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Международные конференции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76" name="Скругленный прямоугольник 75"/>
          <p:cNvSpPr/>
          <p:nvPr/>
        </p:nvSpPr>
        <p:spPr>
          <a:xfrm>
            <a:off x="7164288" y="4653136"/>
            <a:ext cx="1861444" cy="508400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Конкурсы и олимпиады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7194173" y="5452565"/>
            <a:ext cx="1861444" cy="508400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Проекты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10" name="Шестиугольник 9"/>
          <p:cNvSpPr/>
          <p:nvPr/>
        </p:nvSpPr>
        <p:spPr>
          <a:xfrm>
            <a:off x="2449577" y="5817532"/>
            <a:ext cx="1186319" cy="899182"/>
          </a:xfrm>
          <a:prstGeom prst="hexago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SELT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79" name="Шестиугольник 78"/>
          <p:cNvSpPr/>
          <p:nvPr/>
        </p:nvSpPr>
        <p:spPr>
          <a:xfrm>
            <a:off x="3956602" y="5801710"/>
            <a:ext cx="1191462" cy="915004"/>
          </a:xfrm>
          <a:prstGeom prst="hexag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ЕГЭ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80" name="Шестиугольник 79"/>
          <p:cNvSpPr/>
          <p:nvPr/>
        </p:nvSpPr>
        <p:spPr>
          <a:xfrm>
            <a:off x="5504191" y="5833298"/>
            <a:ext cx="1156041" cy="883416"/>
          </a:xfrm>
          <a:prstGeom prst="hexag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УУД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83" name="Стрелка вправо 82"/>
          <p:cNvSpPr/>
          <p:nvPr/>
        </p:nvSpPr>
        <p:spPr>
          <a:xfrm rot="8274028" flipV="1">
            <a:off x="2972433" y="5454828"/>
            <a:ext cx="936000" cy="742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Стрелка вправо 83"/>
          <p:cNvSpPr/>
          <p:nvPr/>
        </p:nvSpPr>
        <p:spPr>
          <a:xfrm rot="5400000" flipV="1">
            <a:off x="4069141" y="5332017"/>
            <a:ext cx="936000" cy="742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Стрелка вправо 84"/>
          <p:cNvSpPr/>
          <p:nvPr/>
        </p:nvSpPr>
        <p:spPr>
          <a:xfrm rot="2167019" flipV="1">
            <a:off x="5148114" y="5497917"/>
            <a:ext cx="936000" cy="742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3068281" y="4582853"/>
            <a:ext cx="2954548" cy="956106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Образовательные результаты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86" name="Стрелка вправо 85"/>
          <p:cNvSpPr/>
          <p:nvPr/>
        </p:nvSpPr>
        <p:spPr>
          <a:xfrm rot="12897757">
            <a:off x="1887319" y="2612748"/>
            <a:ext cx="936000" cy="1002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Стрелка вправо 86"/>
          <p:cNvSpPr/>
          <p:nvPr/>
        </p:nvSpPr>
        <p:spPr>
          <a:xfrm rot="10800000">
            <a:off x="1968947" y="3293236"/>
            <a:ext cx="936000" cy="1002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Стрелка вправо 88"/>
          <p:cNvSpPr/>
          <p:nvPr/>
        </p:nvSpPr>
        <p:spPr>
          <a:xfrm rot="8620376">
            <a:off x="1924074" y="3857195"/>
            <a:ext cx="936000" cy="1002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Стрелка вправо 89"/>
          <p:cNvSpPr/>
          <p:nvPr/>
        </p:nvSpPr>
        <p:spPr>
          <a:xfrm rot="7416158">
            <a:off x="1775397" y="4375217"/>
            <a:ext cx="1102255" cy="1003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Стрелка вправо 90"/>
          <p:cNvSpPr/>
          <p:nvPr/>
        </p:nvSpPr>
        <p:spPr>
          <a:xfrm rot="7129188">
            <a:off x="1692586" y="4828751"/>
            <a:ext cx="1569304" cy="1129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2128780" y="2348880"/>
            <a:ext cx="2299204" cy="1945229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Современные образовательные технологии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9" name="Выгнутая вниз стрелка 8"/>
          <p:cNvSpPr/>
          <p:nvPr/>
        </p:nvSpPr>
        <p:spPr>
          <a:xfrm rot="17792701">
            <a:off x="5644364" y="4486374"/>
            <a:ext cx="540060" cy="21385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2" name="Выгнутая вниз стрелка 51"/>
          <p:cNvSpPr/>
          <p:nvPr/>
        </p:nvSpPr>
        <p:spPr>
          <a:xfrm rot="6922260">
            <a:off x="2855455" y="2008885"/>
            <a:ext cx="540060" cy="21385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3" name="Выгнутая вниз стрелка 52"/>
          <p:cNvSpPr/>
          <p:nvPr/>
        </p:nvSpPr>
        <p:spPr>
          <a:xfrm rot="3920093">
            <a:off x="2984591" y="4484784"/>
            <a:ext cx="540060" cy="21385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4" name="Выгнутая вниз стрелка 53"/>
          <p:cNvSpPr/>
          <p:nvPr/>
        </p:nvSpPr>
        <p:spPr>
          <a:xfrm rot="14522388">
            <a:off x="5675149" y="2025318"/>
            <a:ext cx="540060" cy="21385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6" name="Стрелка вправо 55"/>
          <p:cNvSpPr/>
          <p:nvPr/>
        </p:nvSpPr>
        <p:spPr>
          <a:xfrm rot="13719094">
            <a:off x="1858526" y="2103960"/>
            <a:ext cx="936000" cy="1002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Стрелка вправо 56"/>
          <p:cNvSpPr/>
          <p:nvPr/>
        </p:nvSpPr>
        <p:spPr>
          <a:xfrm rot="18986630">
            <a:off x="6269224" y="2225043"/>
            <a:ext cx="936000" cy="1002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Стрелка вправо 57"/>
          <p:cNvSpPr/>
          <p:nvPr/>
        </p:nvSpPr>
        <p:spPr>
          <a:xfrm rot="20198833">
            <a:off x="6246753" y="2642784"/>
            <a:ext cx="936000" cy="1002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Стрелка вправо 58"/>
          <p:cNvSpPr/>
          <p:nvPr/>
        </p:nvSpPr>
        <p:spPr>
          <a:xfrm>
            <a:off x="6228184" y="3230793"/>
            <a:ext cx="936000" cy="1002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Стрелка вправо 59"/>
          <p:cNvSpPr/>
          <p:nvPr/>
        </p:nvSpPr>
        <p:spPr>
          <a:xfrm rot="1651039">
            <a:off x="6261772" y="3857195"/>
            <a:ext cx="936000" cy="1002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Стрелка вправо 63"/>
          <p:cNvSpPr/>
          <p:nvPr/>
        </p:nvSpPr>
        <p:spPr>
          <a:xfrm rot="3335888">
            <a:off x="5775065" y="4895684"/>
            <a:ext cx="1783572" cy="782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Овал 77"/>
          <p:cNvSpPr/>
          <p:nvPr/>
        </p:nvSpPr>
        <p:spPr>
          <a:xfrm>
            <a:off x="4545555" y="2353612"/>
            <a:ext cx="2311756" cy="1940497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Вариативность содержания и форм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66" name="Стрелка вправо 65"/>
          <p:cNvSpPr/>
          <p:nvPr/>
        </p:nvSpPr>
        <p:spPr>
          <a:xfrm rot="8803574">
            <a:off x="5579180" y="1424005"/>
            <a:ext cx="936000" cy="1002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3419872" y="1484784"/>
            <a:ext cx="2288956" cy="763617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Оксфордское качество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67" name="Стрелка вправо 66"/>
          <p:cNvSpPr/>
          <p:nvPr/>
        </p:nvSpPr>
        <p:spPr>
          <a:xfrm rot="2683104">
            <a:off x="6248234" y="4409417"/>
            <a:ext cx="1102255" cy="1003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5346999" y="668612"/>
            <a:ext cx="2609377" cy="561329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Внеурочная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деятельность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1094408" y="654878"/>
            <a:ext cx="2541488" cy="57506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Урочная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деятельность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323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ChangeArrowheads="1"/>
          </p:cNvSpPr>
          <p:nvPr/>
        </p:nvSpPr>
        <p:spPr bwMode="black">
          <a:xfrm>
            <a:off x="838200" y="2286000"/>
            <a:ext cx="7086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2813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</a:pPr>
            <a:endParaRPr lang="ru-RU" sz="2000"/>
          </a:p>
        </p:txBody>
      </p:sp>
      <p:sp>
        <p:nvSpPr>
          <p:cNvPr id="23556" name="Oval 7"/>
          <p:cNvSpPr>
            <a:spLocks noChangeArrowheads="1"/>
          </p:cNvSpPr>
          <p:nvPr/>
        </p:nvSpPr>
        <p:spPr bwMode="auto">
          <a:xfrm>
            <a:off x="4140200" y="5734050"/>
            <a:ext cx="1223963" cy="914400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2813"/>
            <a:endParaRPr lang="ru-RU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563888" y="5229200"/>
            <a:ext cx="5472608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eaLnBrk="1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" pitchFamily="2" charset="2"/>
              <a:buNone/>
              <a:defRPr/>
            </a:pPr>
            <a:r>
              <a:rPr lang="ru-RU" sz="1600" b="1" u="sng" dirty="0" smtClean="0">
                <a:solidFill>
                  <a:schemeClr val="bg1"/>
                </a:solidFill>
                <a:latin typeface="+mn-lt"/>
              </a:rPr>
              <a:t>Место работы</a:t>
            </a:r>
            <a:r>
              <a:rPr lang="ru-RU" sz="1600" b="1" dirty="0" smtClean="0">
                <a:solidFill>
                  <a:schemeClr val="bg1"/>
                </a:solidFill>
                <a:latin typeface="+mn-lt"/>
              </a:rPr>
              <a:t>:  МБОУ «</a:t>
            </a:r>
            <a:r>
              <a:rPr lang="ru-RU" sz="1600" b="1" dirty="0" err="1" smtClean="0">
                <a:solidFill>
                  <a:schemeClr val="bg1"/>
                </a:solidFill>
                <a:latin typeface="+mn-lt"/>
              </a:rPr>
              <a:t>Воткинский</a:t>
            </a:r>
            <a:r>
              <a:rPr lang="ru-RU" sz="1600" b="1" dirty="0" smtClean="0">
                <a:solidFill>
                  <a:schemeClr val="bg1"/>
                </a:solidFill>
                <a:latin typeface="+mn-lt"/>
              </a:rPr>
              <a:t> лицей»</a:t>
            </a:r>
          </a:p>
          <a:p>
            <a:pPr marL="0" indent="0" eaLnBrk="1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" pitchFamily="2" charset="2"/>
              <a:buNone/>
              <a:defRPr/>
            </a:pPr>
            <a:r>
              <a:rPr lang="ru-RU" sz="1600" b="1" dirty="0" smtClean="0">
                <a:solidFill>
                  <a:schemeClr val="bg1"/>
                </a:solidFill>
              </a:rPr>
              <a:t>             г. Воткинск, </a:t>
            </a:r>
            <a:r>
              <a:rPr lang="ru-RU" sz="1600" b="1" dirty="0" smtClean="0">
                <a:solidFill>
                  <a:schemeClr val="bg1"/>
                </a:solidFill>
                <a:latin typeface="+mn-lt"/>
              </a:rPr>
              <a:t>Удмуртская Республика, </a:t>
            </a:r>
          </a:p>
          <a:p>
            <a:pPr marL="0" indent="0" eaLnBrk="1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" pitchFamily="2" charset="2"/>
              <a:buNone/>
              <a:defRPr/>
            </a:pPr>
            <a:r>
              <a:rPr lang="ru-RU" sz="1600" b="1" u="sng" dirty="0" smtClean="0">
                <a:solidFill>
                  <a:schemeClr val="bg1"/>
                </a:solidFill>
                <a:latin typeface="+mn-lt"/>
              </a:rPr>
              <a:t>телефон:</a:t>
            </a:r>
            <a:r>
              <a:rPr lang="ru-RU" sz="1600" b="1" dirty="0" smtClean="0">
                <a:solidFill>
                  <a:schemeClr val="bg1"/>
                </a:solidFill>
                <a:latin typeface="+mn-lt"/>
              </a:rPr>
              <a:t>	89124607947</a:t>
            </a:r>
            <a:endParaRPr lang="ru-RU" sz="1600" b="1" dirty="0" smtClean="0">
              <a:solidFill>
                <a:schemeClr val="bg1"/>
              </a:solidFill>
              <a:cs typeface="Arial" pitchFamily="34" charset="0"/>
            </a:endParaRPr>
          </a:p>
          <a:p>
            <a:pPr marL="0" indent="0" eaLnBrk="1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" pitchFamily="2" charset="2"/>
              <a:buNone/>
              <a:defRPr/>
            </a:pPr>
            <a:r>
              <a:rPr lang="en-US" sz="1600" b="1" u="sng" dirty="0" smtClean="0">
                <a:solidFill>
                  <a:schemeClr val="bg1"/>
                </a:solidFill>
                <a:latin typeface="+mn-lt"/>
              </a:rPr>
              <a:t>E-mail</a:t>
            </a:r>
            <a:r>
              <a:rPr lang="ru-RU" sz="1600" b="1" u="sng" dirty="0" smtClean="0">
                <a:solidFill>
                  <a:schemeClr val="bg1"/>
                </a:solidFill>
                <a:latin typeface="+mn-lt"/>
              </a:rPr>
              <a:t>:</a:t>
            </a:r>
            <a:r>
              <a:rPr lang="en-US" sz="1600" b="1" dirty="0" smtClean="0">
                <a:solidFill>
                  <a:schemeClr val="bg1"/>
                </a:solidFill>
                <a:latin typeface="+mn-lt"/>
              </a:rPr>
              <a:t>	</a:t>
            </a:r>
            <a:r>
              <a:rPr lang="ru-RU" sz="1600" b="1" dirty="0" smtClean="0">
                <a:solidFill>
                  <a:schemeClr val="bg1"/>
                </a:solidFill>
                <a:latin typeface="+mn-lt"/>
              </a:rPr>
              <a:t>	</a:t>
            </a:r>
            <a:r>
              <a:rPr lang="en-US" sz="1600" b="1" dirty="0" smtClean="0">
                <a:solidFill>
                  <a:schemeClr val="bg1"/>
                </a:solidFill>
                <a:latin typeface="+mn-lt"/>
              </a:rPr>
              <a:t>yulia9999@mail.ru</a:t>
            </a:r>
            <a:endParaRPr lang="ru-RU" sz="1600" b="1" dirty="0" smtClean="0">
              <a:solidFill>
                <a:schemeClr val="bg1"/>
              </a:solidFill>
              <a:latin typeface="+mn-lt"/>
            </a:endParaRPr>
          </a:p>
          <a:p>
            <a:pPr marL="0" indent="0" eaLnBrk="1" hangingPunct="1"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r>
              <a:rPr lang="ru-RU" sz="1600" b="1" u="sng" dirty="0" smtClean="0">
                <a:solidFill>
                  <a:schemeClr val="bg1"/>
                </a:solidFill>
                <a:latin typeface="+mn-lt"/>
              </a:rPr>
              <a:t>Мой сайт</a:t>
            </a:r>
            <a:r>
              <a:rPr lang="ru-RU" sz="1600" b="1" dirty="0" smtClean="0">
                <a:solidFill>
                  <a:schemeClr val="bg1"/>
                </a:solidFill>
                <a:latin typeface="+mn-lt"/>
              </a:rPr>
              <a:t>: 	</a:t>
            </a:r>
            <a:r>
              <a:rPr lang="en-US" sz="1600" b="1" dirty="0" smtClean="0">
                <a:latin typeface="+mn-lt"/>
                <a:hlinkClick r:id="rId2"/>
              </a:rPr>
              <a:t>www.pureperfection.ru</a:t>
            </a:r>
            <a:endParaRPr lang="en-US" sz="1600" b="1" dirty="0" smtClean="0">
              <a:latin typeface="+mn-lt"/>
            </a:endParaRPr>
          </a:p>
          <a:p>
            <a:pPr marL="0" indent="0" eaLnBrk="1" hangingPunct="1"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endParaRPr lang="ru-RU" sz="2000" b="1" dirty="0">
              <a:latin typeface="+mn-lt"/>
            </a:endParaRPr>
          </a:p>
          <a:p>
            <a:pPr marL="0" indent="0" eaLnBrk="1" hangingPunct="1"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endParaRPr lang="ru-RU" dirty="0"/>
          </a:p>
          <a:p>
            <a:pPr marL="0" indent="0" eaLnBrk="1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" pitchFamily="2" charset="2"/>
              <a:buNone/>
              <a:defRPr/>
            </a:pPr>
            <a:endParaRPr lang="ru-RU" dirty="0" smtClean="0">
              <a:latin typeface="+mn-lt"/>
            </a:endParaRPr>
          </a:p>
          <a:p>
            <a:pPr algn="r" eaLnBrk="1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/>
            </a:pPr>
            <a:endParaRPr lang="ru-RU" sz="2400" dirty="0" smtClean="0">
              <a:solidFill>
                <a:schemeClr val="tx2"/>
              </a:solidFill>
              <a:latin typeface="Candara" pitchFamily="34" charset="0"/>
            </a:endParaRPr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4" y="116632"/>
            <a:ext cx="4681537" cy="65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" y="848518"/>
            <a:ext cx="4926013" cy="3255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893" y="1268760"/>
            <a:ext cx="4359275" cy="164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3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123" y="-67010"/>
            <a:ext cx="2098675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563563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kern="1200" spc="50" dirty="0" smtClean="0">
                <a:ln w="11430"/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ea typeface="+mn-ea"/>
                <a:cs typeface="+mn-cs"/>
              </a:rPr>
              <a:t>Программа «Оксфордское качество»:</a:t>
            </a:r>
            <a:br>
              <a:rPr lang="ru-RU" sz="2400" kern="1200" spc="50" dirty="0" smtClean="0">
                <a:ln w="11430"/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ea typeface="+mn-ea"/>
                <a:cs typeface="+mn-cs"/>
              </a:rPr>
            </a:br>
            <a:r>
              <a:rPr lang="ru-RU" sz="2400" kern="1200" spc="50" dirty="0" smtClean="0">
                <a:ln w="11430"/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ea typeface="+mn-ea"/>
                <a:cs typeface="+mn-cs"/>
              </a:rPr>
              <a:t>Видеокурс «Окно </a:t>
            </a:r>
            <a:r>
              <a:rPr lang="ru-RU" sz="2400" kern="1200" spc="50" dirty="0">
                <a:ln w="11430"/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ea typeface="+mn-ea"/>
                <a:cs typeface="+mn-cs"/>
              </a:rPr>
              <a:t>в Британию</a:t>
            </a:r>
            <a:r>
              <a:rPr lang="ru-RU" sz="2400" kern="1200" spc="50" dirty="0" smtClean="0">
                <a:ln w="11430"/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ea typeface="+mn-ea"/>
                <a:cs typeface="+mn-cs"/>
              </a:rPr>
              <a:t>»</a:t>
            </a:r>
            <a:endParaRPr lang="ru-RU" sz="2400" kern="1200" spc="50" dirty="0">
              <a:ln w="11430"/>
              <a:solidFill>
                <a:srgbClr val="0033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8113620"/>
              </p:ext>
            </p:extLst>
          </p:nvPr>
        </p:nvGraphicFramePr>
        <p:xfrm>
          <a:off x="395536" y="1574676"/>
          <a:ext cx="8305800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496CFB-D0AA-4BDD-8789-CD10C9FABB3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702" y="945987"/>
            <a:ext cx="1897361" cy="1897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80928" y="2110033"/>
            <a:ext cx="1658937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831632" y="5972905"/>
            <a:ext cx="3312368" cy="548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rgbClr val="000000"/>
                </a:solidFill>
              </a:rPr>
              <a:t>Шкала социальной компетентности А.М. Прихожан</a:t>
            </a:r>
            <a:endParaRPr lang="ru-RU" sz="1400" dirty="0">
              <a:solidFill>
                <a:srgbClr val="0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59632" y="1268760"/>
            <a:ext cx="5364088" cy="5532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spc="50" dirty="0">
                <a:ln w="11430"/>
                <a:solidFill>
                  <a:srgbClr val="000000"/>
                </a:solidFill>
              </a:rPr>
              <a:t>Анализ развития компетенций у учащихся 5-х классов до и после проведения курса </a:t>
            </a:r>
            <a:endParaRPr lang="ru-RU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92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985507" y="6453336"/>
            <a:ext cx="2133600" cy="320675"/>
          </a:xfrm>
        </p:spPr>
        <p:txBody>
          <a:bodyPr/>
          <a:lstStyle/>
          <a:p>
            <a:pPr>
              <a:defRPr/>
            </a:pPr>
            <a:fld id="{8A496CFB-D0AA-4BDD-8789-CD10C9FABB3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051" name="Picture 3" descr="C:\Users\FFL\Desktop\site_logo (1).jpg"/>
          <p:cNvPicPr>
            <a:picLocks noChangeAspect="1" noChangeArrowheads="1"/>
          </p:cNvPicPr>
          <p:nvPr/>
        </p:nvPicPr>
        <p:blipFill>
          <a:blip r:embed="rId2" cstate="print"/>
          <a:srcRect r="73814"/>
          <a:stretch>
            <a:fillRect/>
          </a:stretch>
        </p:blipFill>
        <p:spPr bwMode="auto">
          <a:xfrm>
            <a:off x="7481168" y="5538959"/>
            <a:ext cx="1662832" cy="13208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907704" y="5616"/>
            <a:ext cx="691276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Программа «Оксфордское </a:t>
            </a:r>
            <a:r>
              <a:rPr lang="ru-RU" sz="2400" b="1" spc="50" smtClean="0">
                <a:ln w="11430"/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качество»:</a:t>
            </a:r>
            <a:endParaRPr lang="ru-RU" sz="2400" b="1" spc="50" dirty="0" smtClean="0">
              <a:ln w="11430"/>
              <a:solidFill>
                <a:srgbClr val="0033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2400" b="1" spc="50" dirty="0" smtClean="0">
                <a:ln w="11430"/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Международное тестирование </a:t>
            </a:r>
            <a:r>
              <a:rPr lang="en-US" sz="2400" b="1" spc="50" dirty="0" smtClean="0">
                <a:ln w="11430"/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SELT</a:t>
            </a:r>
            <a:endParaRPr lang="ru-RU" sz="2400" b="1" spc="50" dirty="0">
              <a:ln w="11430"/>
              <a:solidFill>
                <a:srgbClr val="0033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Рисунок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-31750"/>
            <a:ext cx="2098675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832689541"/>
              </p:ext>
            </p:extLst>
          </p:nvPr>
        </p:nvGraphicFramePr>
        <p:xfrm>
          <a:off x="514400" y="1916832"/>
          <a:ext cx="7773032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07504" y="6264696"/>
            <a:ext cx="3312368" cy="548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tx1"/>
                </a:solidFill>
              </a:rPr>
              <a:t>Шкала социальной компетентности А.М. Прихожан</a:t>
            </a:r>
          </a:p>
          <a:p>
            <a:endParaRPr lang="ru-RU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83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63563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spc="50" dirty="0" smtClean="0">
                <a:ln w="11430"/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Уровень развития УУД учащихся по результатам </a:t>
            </a:r>
            <a:r>
              <a:rPr lang="en-US" sz="2800" spc="50" dirty="0" smtClean="0">
                <a:ln w="11430"/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SELT</a:t>
            </a:r>
            <a:endParaRPr lang="ru-RU" sz="2800" spc="50" dirty="0">
              <a:ln w="11430"/>
              <a:solidFill>
                <a:srgbClr val="0033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0542678"/>
              </p:ext>
            </p:extLst>
          </p:nvPr>
        </p:nvGraphicFramePr>
        <p:xfrm>
          <a:off x="381000" y="1295400"/>
          <a:ext cx="8305800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496CFB-D0AA-4BDD-8789-CD10C9FABB3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7" name="Picture 3" descr="C:\Users\FFL\Desktop\site_logo (1).jpg"/>
          <p:cNvPicPr>
            <a:picLocks noChangeAspect="1" noChangeArrowheads="1"/>
          </p:cNvPicPr>
          <p:nvPr/>
        </p:nvPicPr>
        <p:blipFill>
          <a:blip r:embed="rId3" cstate="print"/>
          <a:srcRect r="73814"/>
          <a:stretch>
            <a:fillRect/>
          </a:stretch>
        </p:blipFill>
        <p:spPr bwMode="auto">
          <a:xfrm>
            <a:off x="7481168" y="5538959"/>
            <a:ext cx="1662832" cy="13208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3437" y="6165304"/>
            <a:ext cx="7229648" cy="6586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tx1"/>
                </a:solidFill>
              </a:rPr>
              <a:t>Шкала выраженности учебно-познавательного интереса (по </a:t>
            </a:r>
            <a:r>
              <a:rPr lang="ru-RU" sz="1400" dirty="0" err="1" smtClean="0">
                <a:solidFill>
                  <a:schemeClr val="tx1"/>
                </a:solidFill>
              </a:rPr>
              <a:t>Ксензовой</a:t>
            </a:r>
            <a:r>
              <a:rPr lang="ru-RU" sz="1400" dirty="0" smtClean="0">
                <a:solidFill>
                  <a:schemeClr val="tx1"/>
                </a:solidFill>
              </a:rPr>
              <a:t> Г.Ю.)</a:t>
            </a:r>
          </a:p>
          <a:p>
            <a:r>
              <a:rPr lang="ru-RU" sz="1400" dirty="0" smtClean="0">
                <a:solidFill>
                  <a:schemeClr val="tx1"/>
                </a:solidFill>
              </a:rPr>
              <a:t>Диагностика особенностей развития поискового планирования (Методика А.З. </a:t>
            </a:r>
            <a:r>
              <a:rPr lang="ru-RU" sz="1400" dirty="0" err="1" smtClean="0">
                <a:solidFill>
                  <a:schemeClr val="tx1"/>
                </a:solidFill>
              </a:rPr>
              <a:t>Зака</a:t>
            </a:r>
            <a:r>
              <a:rPr lang="ru-RU" sz="1400" dirty="0" smtClean="0">
                <a:solidFill>
                  <a:schemeClr val="tx1"/>
                </a:solidFill>
              </a:rPr>
              <a:t>)</a:t>
            </a:r>
            <a:endParaRPr lang="ru-RU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12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-31750"/>
            <a:ext cx="2098675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10400" y="6492701"/>
            <a:ext cx="2133600" cy="320675"/>
          </a:xfrm>
        </p:spPr>
        <p:txBody>
          <a:bodyPr/>
          <a:lstStyle/>
          <a:p>
            <a:pPr>
              <a:defRPr/>
            </a:pPr>
            <a:fld id="{8A496CFB-D0AA-4BDD-8789-CD10C9FABB34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1" y="-31750"/>
            <a:ext cx="9126389" cy="576770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3" name="Picture 2" descr="C:\Users\FFL\Desktop\iphone360_321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05942" y="1634158"/>
            <a:ext cx="2902162" cy="40990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4" name="Picture 2" descr="C:\Users\FFL\Desktop\б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34930" y="1692706"/>
            <a:ext cx="2456374" cy="24563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6" name="Picture 3" descr="C:\Users\FFL\Desktop\site_logo (1).jpg"/>
          <p:cNvPicPr>
            <a:picLocks noChangeAspect="1" noChangeArrowheads="1"/>
          </p:cNvPicPr>
          <p:nvPr/>
        </p:nvPicPr>
        <p:blipFill>
          <a:blip r:embed="rId6" cstate="print"/>
          <a:srcRect r="73814"/>
          <a:stretch>
            <a:fillRect/>
          </a:stretch>
        </p:blipFill>
        <p:spPr bwMode="auto">
          <a:xfrm>
            <a:off x="6444208" y="4716873"/>
            <a:ext cx="2670944" cy="2121551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1926" y="404664"/>
            <a:ext cx="8703963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/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МХК на английском</a:t>
            </a:r>
          </a:p>
          <a:p>
            <a:pPr algn="ctr"/>
            <a:r>
              <a:rPr lang="ru-RU" sz="2000" b="1" spc="50" dirty="0" smtClean="0">
                <a:ln w="11430"/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Интегрированные уроки по изучению произведений английской и американской литературы</a:t>
            </a:r>
            <a:endParaRPr lang="ru-RU" sz="2000" b="1" cap="none" spc="50" dirty="0">
              <a:ln w="11430"/>
              <a:solidFill>
                <a:srgbClr val="0033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" name="Picture 3" descr="C:\Users\FFL\Desktop\top-01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58556" y="4534168"/>
            <a:ext cx="2974372" cy="2304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-31750"/>
            <a:ext cx="2098675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10400" y="6492701"/>
            <a:ext cx="2133600" cy="320675"/>
          </a:xfrm>
        </p:spPr>
        <p:txBody>
          <a:bodyPr/>
          <a:lstStyle/>
          <a:p>
            <a:pPr>
              <a:defRPr/>
            </a:pPr>
            <a:fld id="{8A496CFB-D0AA-4BDD-8789-CD10C9FABB3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" y="0"/>
            <a:ext cx="9142984" cy="5767706"/>
          </a:xfrm>
          <a:prstGeom prst="rect">
            <a:avLst/>
          </a:prstGeom>
        </p:spPr>
      </p:pic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4213408748"/>
              </p:ext>
            </p:extLst>
          </p:nvPr>
        </p:nvGraphicFramePr>
        <p:xfrm>
          <a:off x="432048" y="1196752"/>
          <a:ext cx="8280920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8" name="Picture 3" descr="C:\Users\FFL\Desktop\site_logo (1).jpg"/>
          <p:cNvPicPr>
            <a:picLocks noChangeAspect="1" noChangeArrowheads="1"/>
          </p:cNvPicPr>
          <p:nvPr/>
        </p:nvPicPr>
        <p:blipFill>
          <a:blip r:embed="rId5" cstate="print"/>
          <a:srcRect r="73814"/>
          <a:stretch>
            <a:fillRect/>
          </a:stretch>
        </p:blipFill>
        <p:spPr bwMode="auto">
          <a:xfrm>
            <a:off x="7452320" y="5517624"/>
            <a:ext cx="1662832" cy="13208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79512" y="601524"/>
            <a:ext cx="893563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cap="none" spc="50" dirty="0" smtClean="0">
                <a:ln w="11430"/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Отзывы учащихся об интегрированных уроках</a:t>
            </a:r>
            <a:endParaRPr lang="ru-RU" sz="2800" b="1" cap="none" spc="50" dirty="0">
              <a:ln w="11430"/>
              <a:solidFill>
                <a:srgbClr val="0033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67917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" y="228600"/>
            <a:ext cx="8579296" cy="563563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spc="50" dirty="0" smtClean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Современные образовательные технологии</a:t>
            </a:r>
            <a:endParaRPr lang="ru-RU" sz="2800" spc="50" dirty="0">
              <a:ln w="11430"/>
              <a:solidFill>
                <a:schemeClr val="accent5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496CFB-D0AA-4BDD-8789-CD10C9FABB34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860032" y="1700808"/>
            <a:ext cx="4050450" cy="864096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Проблемное обучение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860032" y="3140968"/>
            <a:ext cx="4050450" cy="864096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Технология развития критического мышления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67544" y="4293096"/>
            <a:ext cx="4050450" cy="864096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Дебаты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53087" y="5589240"/>
            <a:ext cx="4050450" cy="93610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Проектная деятельность</a:t>
            </a: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2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4" y="1407522"/>
            <a:ext cx="4479186" cy="25255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" descr="C:\Users\FFL\Desktop\site_logo (1).jpg"/>
          <p:cNvPicPr>
            <a:picLocks noChangeAspect="1" noChangeArrowheads="1"/>
          </p:cNvPicPr>
          <p:nvPr/>
        </p:nvPicPr>
        <p:blipFill>
          <a:blip r:embed="rId3" cstate="print"/>
          <a:srcRect r="73814"/>
          <a:stretch>
            <a:fillRect/>
          </a:stretch>
        </p:blipFill>
        <p:spPr bwMode="auto">
          <a:xfrm>
            <a:off x="6156177" y="4484751"/>
            <a:ext cx="2987824" cy="2373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3684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63563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spc="50" dirty="0" smtClean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Дифференцированные задания – индивидуальная траектория успеха</a:t>
            </a:r>
            <a:endParaRPr lang="ru-RU" sz="2400" spc="50" dirty="0">
              <a:ln w="11430"/>
              <a:solidFill>
                <a:schemeClr val="accent5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496CFB-D0AA-4BDD-8789-CD10C9FABB34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2933145"/>
              </p:ext>
            </p:extLst>
          </p:nvPr>
        </p:nvGraphicFramePr>
        <p:xfrm>
          <a:off x="395536" y="1412776"/>
          <a:ext cx="83058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4553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75b58289698ab0de66369d48979123193b9bb248"/>
</p:tagLst>
</file>

<file path=ppt/theme/theme1.xml><?xml version="1.0" encoding="utf-8"?>
<a:theme xmlns:a="http://schemas.openxmlformats.org/drawingml/2006/main" name="информационные тех">
  <a:themeElements>
    <a:clrScheme name="Другая 2">
      <a:dk1>
        <a:srgbClr val="000000"/>
      </a:dk1>
      <a:lt1>
        <a:srgbClr val="FFFFFF"/>
      </a:lt1>
      <a:dk2>
        <a:srgbClr val="37399B"/>
      </a:dk2>
      <a:lt2>
        <a:srgbClr val="C0C0C0"/>
      </a:lt2>
      <a:accent1>
        <a:srgbClr val="699DE9"/>
      </a:accent1>
      <a:accent2>
        <a:srgbClr val="EFB049"/>
      </a:accent2>
      <a:accent3>
        <a:srgbClr val="FFFFFF"/>
      </a:accent3>
      <a:accent4>
        <a:srgbClr val="000000"/>
      </a:accent4>
      <a:accent5>
        <a:srgbClr val="B9CCF2"/>
      </a:accent5>
      <a:accent6>
        <a:srgbClr val="D99F41"/>
      </a:accent6>
      <a:hlink>
        <a:srgbClr val="FFFFFF"/>
      </a:hlink>
      <a:folHlink>
        <a:srgbClr val="FFFFFF"/>
      </a:folHlink>
    </a:clrScheme>
    <a:fontScheme name="информационные тех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информационные тех 1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6F4EE6"/>
        </a:accent1>
        <a:accent2>
          <a:srgbClr val="69BFF9"/>
        </a:accent2>
        <a:accent3>
          <a:srgbClr val="FFFFFF"/>
        </a:accent3>
        <a:accent4>
          <a:srgbClr val="000000"/>
        </a:accent4>
        <a:accent5>
          <a:srgbClr val="BBB2F0"/>
        </a:accent5>
        <a:accent6>
          <a:srgbClr val="5EADE2"/>
        </a:accent6>
        <a:hlink>
          <a:srgbClr val="D17FB6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информационные тех 2">
        <a:dk1>
          <a:srgbClr val="000000"/>
        </a:dk1>
        <a:lt1>
          <a:srgbClr val="FFFFFF"/>
        </a:lt1>
        <a:dk2>
          <a:srgbClr val="165E86"/>
        </a:dk2>
        <a:lt2>
          <a:srgbClr val="969696"/>
        </a:lt2>
        <a:accent1>
          <a:srgbClr val="33C5A9"/>
        </a:accent1>
        <a:accent2>
          <a:srgbClr val="90DE88"/>
        </a:accent2>
        <a:accent3>
          <a:srgbClr val="FFFFFF"/>
        </a:accent3>
        <a:accent4>
          <a:srgbClr val="000000"/>
        </a:accent4>
        <a:accent5>
          <a:srgbClr val="ADDFD1"/>
        </a:accent5>
        <a:accent6>
          <a:srgbClr val="82C97B"/>
        </a:accent6>
        <a:hlink>
          <a:srgbClr val="7D96D3"/>
        </a:hlink>
        <a:folHlink>
          <a:srgbClr val="DEDB7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информационные тех 3">
        <a:dk1>
          <a:srgbClr val="000000"/>
        </a:dk1>
        <a:lt1>
          <a:srgbClr val="FFFFFF"/>
        </a:lt1>
        <a:dk2>
          <a:srgbClr val="37399B"/>
        </a:dk2>
        <a:lt2>
          <a:srgbClr val="C0C0C0"/>
        </a:lt2>
        <a:accent1>
          <a:srgbClr val="699DE9"/>
        </a:accent1>
        <a:accent2>
          <a:srgbClr val="EFB049"/>
        </a:accent2>
        <a:accent3>
          <a:srgbClr val="FFFFFF"/>
        </a:accent3>
        <a:accent4>
          <a:srgbClr val="000000"/>
        </a:accent4>
        <a:accent5>
          <a:srgbClr val="B9CCF2"/>
        </a:accent5>
        <a:accent6>
          <a:srgbClr val="D99F41"/>
        </a:accent6>
        <a:hlink>
          <a:srgbClr val="7476DC"/>
        </a:hlink>
        <a:folHlink>
          <a:srgbClr val="9AC66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информационные тех</Template>
  <TotalTime>5065</TotalTime>
  <Words>354</Words>
  <Application>Microsoft Office PowerPoint</Application>
  <PresentationFormat>Экран (4:3)</PresentationFormat>
  <Paragraphs>133</Paragraphs>
  <Slides>20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2" baseType="lpstr">
      <vt:lpstr>информационные тех</vt:lpstr>
      <vt:lpstr>Image</vt:lpstr>
      <vt:lpstr>Презентация PowerPoint</vt:lpstr>
      <vt:lpstr>Презентация PowerPoint</vt:lpstr>
      <vt:lpstr>Программа «Оксфордское качество»: Видеокурс «Окно в Британию»</vt:lpstr>
      <vt:lpstr>Презентация PowerPoint</vt:lpstr>
      <vt:lpstr>Уровень развития УУД учащихся по результатам SELT</vt:lpstr>
      <vt:lpstr>Презентация PowerPoint</vt:lpstr>
      <vt:lpstr>Презентация PowerPoint</vt:lpstr>
      <vt:lpstr>Современные образовательные технологии</vt:lpstr>
      <vt:lpstr>Дифференцированные задания – индивидуальная траектория успеха</vt:lpstr>
      <vt:lpstr>Международные конференции: защита проектов и исследовательских работ</vt:lpstr>
      <vt:lpstr>Вариативные курсы – пространство выбора и творческой самореализации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Результаты ЕГЭ</vt:lpstr>
      <vt:lpstr>Презентация PowerPoint</vt:lpstr>
      <vt:lpstr>Презентация PowerPoint</vt:lpstr>
      <vt:lpstr>Презентация PowerPoint</vt:lpstr>
    </vt:vector>
  </TitlesOfParts>
  <Company>School40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Информационные технологии в образовании</dc:title>
  <dc:creator>Kulkova</dc:creator>
  <cp:lastModifiedBy>User</cp:lastModifiedBy>
  <cp:revision>241</cp:revision>
  <dcterms:created xsi:type="dcterms:W3CDTF">2009-12-23T07:11:53Z</dcterms:created>
  <dcterms:modified xsi:type="dcterms:W3CDTF">2014-08-09T04:04:37Z</dcterms:modified>
</cp:coreProperties>
</file>