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</p:sldMasterIdLst>
  <p:notesMasterIdLst>
    <p:notesMasterId r:id="rId23"/>
  </p:notesMasterIdLst>
  <p:handoutMasterIdLst>
    <p:handoutMasterId r:id="rId24"/>
  </p:handoutMasterIdLst>
  <p:sldIdLst>
    <p:sldId id="269" r:id="rId2"/>
    <p:sldId id="270" r:id="rId3"/>
    <p:sldId id="272" r:id="rId4"/>
    <p:sldId id="273" r:id="rId5"/>
    <p:sldId id="257" r:id="rId6"/>
    <p:sldId id="258" r:id="rId7"/>
    <p:sldId id="266" r:id="rId8"/>
    <p:sldId id="260" r:id="rId9"/>
    <p:sldId id="259" r:id="rId10"/>
    <p:sldId id="271" r:id="rId11"/>
    <p:sldId id="263" r:id="rId12"/>
    <p:sldId id="267" r:id="rId13"/>
    <p:sldId id="265" r:id="rId14"/>
    <p:sldId id="275" r:id="rId15"/>
    <p:sldId id="276" r:id="rId16"/>
    <p:sldId id="277" r:id="rId17"/>
    <p:sldId id="279" r:id="rId18"/>
    <p:sldId id="288" r:id="rId19"/>
    <p:sldId id="280" r:id="rId20"/>
    <p:sldId id="289" r:id="rId21"/>
    <p:sldId id="281" r:id="rId22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  <a:srgbClr val="FFCD2F"/>
    <a:srgbClr val="FF9933"/>
    <a:srgbClr val="FFE07D"/>
    <a:srgbClr val="660066"/>
    <a:srgbClr val="FFFFFF"/>
    <a:srgbClr val="006666"/>
    <a:srgbClr val="009999"/>
    <a:srgbClr val="00CC99"/>
    <a:srgbClr val="33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600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Гимназия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2011 уч.г.</c:v>
                </c:pt>
                <c:pt idx="1">
                  <c:v>2012 уч.г.</c:v>
                </c:pt>
                <c:pt idx="2">
                  <c:v>2013 уч.г.</c:v>
                </c:pt>
                <c:pt idx="3">
                  <c:v>2014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53.879999999999995</c:v>
                </c:pt>
                <c:pt idx="1">
                  <c:v>52.54</c:v>
                </c:pt>
                <c:pt idx="2">
                  <c:v>55.14</c:v>
                </c:pt>
                <c:pt idx="3">
                  <c:v>53.730000000000004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2011 уч.г.</c:v>
                </c:pt>
                <c:pt idx="1">
                  <c:v>2012 уч.г.</c:v>
                </c:pt>
                <c:pt idx="2">
                  <c:v>2013 уч.г.</c:v>
                </c:pt>
                <c:pt idx="3">
                  <c:v>2014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50.1</c:v>
                </c:pt>
                <c:pt idx="1">
                  <c:v>50.8</c:v>
                </c:pt>
                <c:pt idx="2">
                  <c:v>45.720000000000006</c:v>
                </c:pt>
                <c:pt idx="3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2011 уч.г.</c:v>
                </c:pt>
                <c:pt idx="1">
                  <c:v>2012 уч.г.</c:v>
                </c:pt>
                <c:pt idx="2">
                  <c:v>2013 уч.г.</c:v>
                </c:pt>
                <c:pt idx="3">
                  <c:v>2014 уч.г.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49.74</c:v>
                </c:pt>
                <c:pt idx="1">
                  <c:v>51.5</c:v>
                </c:pt>
                <c:pt idx="2">
                  <c:v>53.290000000000006</c:v>
                </c:pt>
                <c:pt idx="3">
                  <c:v>46.13</c:v>
                </c:pt>
              </c:numCache>
            </c:numRef>
          </c:val>
        </c:ser>
        <c:dLbls/>
        <c:shape val="cylinder"/>
        <c:axId val="83642624"/>
        <c:axId val="83660800"/>
        <c:axId val="0"/>
      </c:bar3DChart>
      <c:catAx>
        <c:axId val="83642624"/>
        <c:scaling>
          <c:orientation val="minMax"/>
        </c:scaling>
        <c:axPos val="b"/>
        <c:tickLblPos val="nextTo"/>
        <c:crossAx val="83660800"/>
        <c:crosses val="autoZero"/>
        <c:auto val="1"/>
        <c:lblAlgn val="ctr"/>
        <c:lblOffset val="100"/>
      </c:catAx>
      <c:valAx>
        <c:axId val="83660800"/>
        <c:scaling>
          <c:orientation val="minMax"/>
        </c:scaling>
        <c:axPos val="l"/>
        <c:majorGridlines/>
        <c:numFmt formatCode="General" sourceLinked="1"/>
        <c:tickLblPos val="nextTo"/>
        <c:crossAx val="836426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Понимание процесса познания</c:v>
                </c:pt>
                <c:pt idx="1">
                  <c:v>Представление результата в виде таблицы, графика</c:v>
                </c:pt>
                <c:pt idx="2">
                  <c:v>Умение работать с дополнительными источниками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22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Понимание процесса познания</c:v>
                </c:pt>
                <c:pt idx="1">
                  <c:v>Представление результата в виде таблицы, графика</c:v>
                </c:pt>
                <c:pt idx="2">
                  <c:v>Умение работать с дополнительными источниками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38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Понимание процесса познания</c:v>
                </c:pt>
                <c:pt idx="1">
                  <c:v>Представление результата в виде таблицы, графика</c:v>
                </c:pt>
                <c:pt idx="2">
                  <c:v>Умение работать с дополнительными источниками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</c:v>
                </c:pt>
                <c:pt idx="1">
                  <c:v>56</c:v>
                </c:pt>
                <c:pt idx="2">
                  <c:v>90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Понимание процесса познания</c:v>
                </c:pt>
                <c:pt idx="1">
                  <c:v>Представление результата в виде таблицы, графика</c:v>
                </c:pt>
                <c:pt idx="2">
                  <c:v>Умение работать с дополнительными источниками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86</c:v>
                </c:pt>
                <c:pt idx="1">
                  <c:v>88</c:v>
                </c:pt>
                <c:pt idx="2">
                  <c:v>100</c:v>
                </c:pt>
              </c:numCache>
            </c:numRef>
          </c:val>
        </c:ser>
        <c:dLbls/>
        <c:shape val="cylinder"/>
        <c:axId val="83939712"/>
        <c:axId val="83941248"/>
        <c:axId val="0"/>
      </c:bar3DChart>
      <c:catAx>
        <c:axId val="83939712"/>
        <c:scaling>
          <c:orientation val="minMax"/>
        </c:scaling>
        <c:axPos val="l"/>
        <c:tickLblPos val="nextTo"/>
        <c:crossAx val="83941248"/>
        <c:crosses val="autoZero"/>
        <c:auto val="1"/>
        <c:lblAlgn val="ctr"/>
        <c:lblOffset val="100"/>
      </c:catAx>
      <c:valAx>
        <c:axId val="83941248"/>
        <c:scaling>
          <c:orientation val="minMax"/>
        </c:scaling>
        <c:axPos val="b"/>
        <c:majorGridlines/>
        <c:numFmt formatCode="General" sourceLinked="1"/>
        <c:tickLblPos val="nextTo"/>
        <c:crossAx val="839397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2011 уч.г.</c:v>
                </c:pt>
                <c:pt idx="1">
                  <c:v>2012 уч.г.</c:v>
                </c:pt>
                <c:pt idx="2">
                  <c:v>2013 уч.г.</c:v>
                </c:pt>
                <c:pt idx="3">
                  <c:v>2014 уч.г.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0.29100000000000004</c:v>
                </c:pt>
                <c:pt idx="1">
                  <c:v>0.28100000000000008</c:v>
                </c:pt>
                <c:pt idx="2">
                  <c:v>0.28800000000000003</c:v>
                </c:pt>
                <c:pt idx="3">
                  <c:v>0.28000000000000008</c:v>
                </c:pt>
              </c:numCache>
            </c:numRef>
          </c:val>
        </c:ser>
        <c:dLbls/>
        <c:shape val="box"/>
        <c:axId val="84048896"/>
        <c:axId val="84058880"/>
        <c:axId val="83223872"/>
      </c:bar3DChart>
      <c:catAx>
        <c:axId val="84048896"/>
        <c:scaling>
          <c:orientation val="minMax"/>
        </c:scaling>
        <c:axPos val="b"/>
        <c:tickLblPos val="nextTo"/>
        <c:crossAx val="84058880"/>
        <c:crosses val="autoZero"/>
        <c:auto val="1"/>
        <c:lblAlgn val="ctr"/>
        <c:lblOffset val="100"/>
      </c:catAx>
      <c:valAx>
        <c:axId val="84058880"/>
        <c:scaling>
          <c:orientation val="minMax"/>
        </c:scaling>
        <c:axPos val="l"/>
        <c:majorGridlines/>
        <c:numFmt formatCode="0%" sourceLinked="1"/>
        <c:tickLblPos val="nextTo"/>
        <c:crossAx val="84048896"/>
        <c:crosses val="autoZero"/>
        <c:crossBetween val="between"/>
      </c:valAx>
      <c:serAx>
        <c:axId val="83223872"/>
        <c:scaling>
          <c:orientation val="minMax"/>
        </c:scaling>
        <c:delete val="1"/>
        <c:axPos val="b"/>
        <c:tickLblPos val="nextTo"/>
        <c:crossAx val="8405888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27EFE-3387-4794-BA1A-C29270BC0CE8}" type="doc">
      <dgm:prSet loTypeId="urn:microsoft.com/office/officeart/2005/8/layout/h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DA64F3-EB8F-4FA2-92CF-8ECEB6499C1A}">
      <dgm:prSet phldrT="[Текст]"/>
      <dgm:spPr/>
      <dgm:t>
        <a:bodyPr/>
        <a:lstStyle/>
        <a:p>
          <a:r>
            <a:rPr lang="ru-RU" dirty="0" smtClean="0"/>
            <a:t>2011 уч.г.</a:t>
          </a:r>
          <a:endParaRPr lang="ru-RU" dirty="0"/>
        </a:p>
      </dgm:t>
    </dgm:pt>
    <dgm:pt modelId="{AA222F1B-AE75-485A-8668-BB87371025EA}" type="parTrans" cxnId="{6DD5D99F-7B5B-4D7D-BCDB-D2E097BC4E92}">
      <dgm:prSet/>
      <dgm:spPr/>
      <dgm:t>
        <a:bodyPr/>
        <a:lstStyle/>
        <a:p>
          <a:endParaRPr lang="ru-RU"/>
        </a:p>
      </dgm:t>
    </dgm:pt>
    <dgm:pt modelId="{A5B67F03-AA53-4F66-BEAD-372CCDFEB5AB}" type="sibTrans" cxnId="{6DD5D99F-7B5B-4D7D-BCDB-D2E097BC4E92}">
      <dgm:prSet/>
      <dgm:spPr/>
      <dgm:t>
        <a:bodyPr/>
        <a:lstStyle/>
        <a:p>
          <a:endParaRPr lang="ru-RU"/>
        </a:p>
      </dgm:t>
    </dgm:pt>
    <dgm:pt modelId="{B9B8094C-8F3E-4276-B1F3-8D1F39F4698A}">
      <dgm:prSet phldrT="[Текст]"/>
      <dgm:spPr/>
      <dgm:t>
        <a:bodyPr/>
        <a:lstStyle/>
        <a:p>
          <a:r>
            <a:rPr lang="ru-RU" dirty="0" smtClean="0"/>
            <a:t>3,80</a:t>
          </a:r>
          <a:endParaRPr lang="ru-RU" dirty="0"/>
        </a:p>
      </dgm:t>
    </dgm:pt>
    <dgm:pt modelId="{5D704E32-CCE8-4986-B698-21303E683183}" type="parTrans" cxnId="{823D888D-8D9B-47C6-825C-F8370DFDEC85}">
      <dgm:prSet/>
      <dgm:spPr/>
      <dgm:t>
        <a:bodyPr/>
        <a:lstStyle/>
        <a:p>
          <a:endParaRPr lang="ru-RU"/>
        </a:p>
      </dgm:t>
    </dgm:pt>
    <dgm:pt modelId="{FAB392A6-5C35-4A3B-BC63-310AD2790597}" type="sibTrans" cxnId="{823D888D-8D9B-47C6-825C-F8370DFDEC85}">
      <dgm:prSet/>
      <dgm:spPr/>
      <dgm:t>
        <a:bodyPr/>
        <a:lstStyle/>
        <a:p>
          <a:endParaRPr lang="ru-RU"/>
        </a:p>
      </dgm:t>
    </dgm:pt>
    <dgm:pt modelId="{957C176F-7199-44D9-9EC9-C0529AEE2C06}">
      <dgm:prSet phldrT="[Текст]"/>
      <dgm:spPr/>
      <dgm:t>
        <a:bodyPr/>
        <a:lstStyle/>
        <a:p>
          <a:r>
            <a:rPr lang="ru-RU" dirty="0" smtClean="0"/>
            <a:t>68,8%</a:t>
          </a:r>
          <a:endParaRPr lang="ru-RU" dirty="0"/>
        </a:p>
      </dgm:t>
    </dgm:pt>
    <dgm:pt modelId="{4979C7F6-E39C-44A7-8AF2-DF76CA2D18F4}" type="parTrans" cxnId="{D9784373-3DAE-4F80-9ADF-E709612B761B}">
      <dgm:prSet/>
      <dgm:spPr/>
      <dgm:t>
        <a:bodyPr/>
        <a:lstStyle/>
        <a:p>
          <a:endParaRPr lang="ru-RU"/>
        </a:p>
      </dgm:t>
    </dgm:pt>
    <dgm:pt modelId="{9AB7DAB9-4D61-417D-B3E0-D15303CB585A}" type="sibTrans" cxnId="{D9784373-3DAE-4F80-9ADF-E709612B761B}">
      <dgm:prSet/>
      <dgm:spPr/>
      <dgm:t>
        <a:bodyPr/>
        <a:lstStyle/>
        <a:p>
          <a:endParaRPr lang="ru-RU"/>
        </a:p>
      </dgm:t>
    </dgm:pt>
    <dgm:pt modelId="{D0299C7F-FC7F-4BC3-BD2B-EBA22C202559}">
      <dgm:prSet phldrT="[Текст]"/>
      <dgm:spPr/>
      <dgm:t>
        <a:bodyPr/>
        <a:lstStyle/>
        <a:p>
          <a:r>
            <a:rPr lang="ru-RU" dirty="0" smtClean="0"/>
            <a:t>2012 уч.г.</a:t>
          </a:r>
          <a:endParaRPr lang="ru-RU" dirty="0"/>
        </a:p>
      </dgm:t>
    </dgm:pt>
    <dgm:pt modelId="{9F5648BE-2F9F-4BB6-B891-55A590DA1844}" type="parTrans" cxnId="{4CF18A62-145F-4D4C-AB07-78FC9EF1AB78}">
      <dgm:prSet/>
      <dgm:spPr/>
      <dgm:t>
        <a:bodyPr/>
        <a:lstStyle/>
        <a:p>
          <a:endParaRPr lang="ru-RU"/>
        </a:p>
      </dgm:t>
    </dgm:pt>
    <dgm:pt modelId="{08E29D85-EC99-4A8D-8883-3AE18A8A2E57}" type="sibTrans" cxnId="{4CF18A62-145F-4D4C-AB07-78FC9EF1AB78}">
      <dgm:prSet/>
      <dgm:spPr/>
      <dgm:t>
        <a:bodyPr/>
        <a:lstStyle/>
        <a:p>
          <a:endParaRPr lang="ru-RU"/>
        </a:p>
      </dgm:t>
    </dgm:pt>
    <dgm:pt modelId="{A32D4845-CC95-489E-A4E4-0DD4420B0607}">
      <dgm:prSet phldrT="[Текст]"/>
      <dgm:spPr/>
      <dgm:t>
        <a:bodyPr/>
        <a:lstStyle/>
        <a:p>
          <a:r>
            <a:rPr lang="ru-RU" dirty="0" smtClean="0"/>
            <a:t>3,81</a:t>
          </a:r>
          <a:endParaRPr lang="ru-RU" dirty="0"/>
        </a:p>
      </dgm:t>
    </dgm:pt>
    <dgm:pt modelId="{8FE0CE0D-0256-4C81-B0AC-CE7431D8EC66}" type="parTrans" cxnId="{F57A9745-9862-4E51-B1B0-B1431D21AB41}">
      <dgm:prSet/>
      <dgm:spPr/>
      <dgm:t>
        <a:bodyPr/>
        <a:lstStyle/>
        <a:p>
          <a:endParaRPr lang="ru-RU"/>
        </a:p>
      </dgm:t>
    </dgm:pt>
    <dgm:pt modelId="{368C21D6-B52D-4D04-9126-F097F1F3BAC2}" type="sibTrans" cxnId="{F57A9745-9862-4E51-B1B0-B1431D21AB41}">
      <dgm:prSet/>
      <dgm:spPr/>
      <dgm:t>
        <a:bodyPr/>
        <a:lstStyle/>
        <a:p>
          <a:endParaRPr lang="ru-RU"/>
        </a:p>
      </dgm:t>
    </dgm:pt>
    <dgm:pt modelId="{6763B2F8-1D65-4C1E-A38E-939D2514DC87}">
      <dgm:prSet phldrT="[Текст]"/>
      <dgm:spPr/>
      <dgm:t>
        <a:bodyPr/>
        <a:lstStyle/>
        <a:p>
          <a:r>
            <a:rPr lang="ru-RU" dirty="0" smtClean="0"/>
            <a:t>73,0%</a:t>
          </a:r>
          <a:endParaRPr lang="ru-RU" dirty="0"/>
        </a:p>
      </dgm:t>
    </dgm:pt>
    <dgm:pt modelId="{2C44B18A-5E00-407B-B205-67866EF26FDA}" type="parTrans" cxnId="{6FA22BBF-95D9-4295-ACA8-4E528604899A}">
      <dgm:prSet/>
      <dgm:spPr/>
      <dgm:t>
        <a:bodyPr/>
        <a:lstStyle/>
        <a:p>
          <a:endParaRPr lang="ru-RU"/>
        </a:p>
      </dgm:t>
    </dgm:pt>
    <dgm:pt modelId="{71F2F4B3-E010-47E5-AF43-F865A56C5A4C}" type="sibTrans" cxnId="{6FA22BBF-95D9-4295-ACA8-4E528604899A}">
      <dgm:prSet/>
      <dgm:spPr/>
      <dgm:t>
        <a:bodyPr/>
        <a:lstStyle/>
        <a:p>
          <a:endParaRPr lang="ru-RU"/>
        </a:p>
      </dgm:t>
    </dgm:pt>
    <dgm:pt modelId="{495E369E-B745-4AC2-9957-1C37AA9F2D82}">
      <dgm:prSet phldrT="[Текст]"/>
      <dgm:spPr/>
      <dgm:t>
        <a:bodyPr/>
        <a:lstStyle/>
        <a:p>
          <a:r>
            <a:rPr lang="ru-RU" dirty="0" smtClean="0"/>
            <a:t>2013 уч.г.</a:t>
          </a:r>
          <a:endParaRPr lang="ru-RU" dirty="0"/>
        </a:p>
      </dgm:t>
    </dgm:pt>
    <dgm:pt modelId="{10FA7C6C-9A3B-4DB0-B6DA-C0F437DD5678}" type="parTrans" cxnId="{BE8DC12D-29B4-44AC-9BB6-64D419B468CC}">
      <dgm:prSet/>
      <dgm:spPr/>
      <dgm:t>
        <a:bodyPr/>
        <a:lstStyle/>
        <a:p>
          <a:endParaRPr lang="ru-RU"/>
        </a:p>
      </dgm:t>
    </dgm:pt>
    <dgm:pt modelId="{CEB46F1F-F11D-4FA5-9090-EDBB6F6F6993}" type="sibTrans" cxnId="{BE8DC12D-29B4-44AC-9BB6-64D419B468CC}">
      <dgm:prSet/>
      <dgm:spPr/>
      <dgm:t>
        <a:bodyPr/>
        <a:lstStyle/>
        <a:p>
          <a:endParaRPr lang="ru-RU"/>
        </a:p>
      </dgm:t>
    </dgm:pt>
    <dgm:pt modelId="{D0F4B058-D70A-44C2-ABD2-D40650D87D4B}">
      <dgm:prSet phldrT="[Текст]"/>
      <dgm:spPr/>
      <dgm:t>
        <a:bodyPr/>
        <a:lstStyle/>
        <a:p>
          <a:r>
            <a:rPr lang="ru-RU" dirty="0" smtClean="0"/>
            <a:t>3,82</a:t>
          </a:r>
          <a:endParaRPr lang="ru-RU" dirty="0"/>
        </a:p>
      </dgm:t>
    </dgm:pt>
    <dgm:pt modelId="{57D97ED4-778E-4BF8-B11C-5A5C5EC259A6}" type="parTrans" cxnId="{C88EA63F-CC68-46E8-9DDF-DC38518EE767}">
      <dgm:prSet/>
      <dgm:spPr/>
      <dgm:t>
        <a:bodyPr/>
        <a:lstStyle/>
        <a:p>
          <a:endParaRPr lang="ru-RU"/>
        </a:p>
      </dgm:t>
    </dgm:pt>
    <dgm:pt modelId="{D12EC0B6-F4E8-4BF5-8A19-451B845CACF0}" type="sibTrans" cxnId="{C88EA63F-CC68-46E8-9DDF-DC38518EE767}">
      <dgm:prSet/>
      <dgm:spPr/>
      <dgm:t>
        <a:bodyPr/>
        <a:lstStyle/>
        <a:p>
          <a:endParaRPr lang="ru-RU"/>
        </a:p>
      </dgm:t>
    </dgm:pt>
    <dgm:pt modelId="{0A880F23-7882-42F6-933D-22CE039D0CCB}">
      <dgm:prSet phldrT="[Текст]"/>
      <dgm:spPr/>
      <dgm:t>
        <a:bodyPr/>
        <a:lstStyle/>
        <a:p>
          <a:r>
            <a:rPr lang="ru-RU" dirty="0" smtClean="0"/>
            <a:t>73,1%</a:t>
          </a:r>
          <a:endParaRPr lang="ru-RU" dirty="0"/>
        </a:p>
      </dgm:t>
    </dgm:pt>
    <dgm:pt modelId="{B5867FA5-6067-4EE2-A67E-E827D4E72789}" type="parTrans" cxnId="{69BAE602-5145-40AC-BC8E-74D19E860F33}">
      <dgm:prSet/>
      <dgm:spPr/>
      <dgm:t>
        <a:bodyPr/>
        <a:lstStyle/>
        <a:p>
          <a:endParaRPr lang="ru-RU"/>
        </a:p>
      </dgm:t>
    </dgm:pt>
    <dgm:pt modelId="{7F1A899B-107F-439F-B0AF-DBC1F33D51EC}" type="sibTrans" cxnId="{69BAE602-5145-40AC-BC8E-74D19E860F33}">
      <dgm:prSet/>
      <dgm:spPr/>
      <dgm:t>
        <a:bodyPr/>
        <a:lstStyle/>
        <a:p>
          <a:endParaRPr lang="ru-RU"/>
        </a:p>
      </dgm:t>
    </dgm:pt>
    <dgm:pt modelId="{33B3ECF8-126D-446E-83DB-103007A9D476}">
      <dgm:prSet/>
      <dgm:spPr/>
      <dgm:t>
        <a:bodyPr/>
        <a:lstStyle/>
        <a:p>
          <a:r>
            <a:rPr lang="ru-RU" dirty="0" smtClean="0"/>
            <a:t>2014 уч.г.</a:t>
          </a:r>
          <a:endParaRPr lang="ru-RU" dirty="0"/>
        </a:p>
      </dgm:t>
    </dgm:pt>
    <dgm:pt modelId="{99AAD47D-1FBC-4C6F-BB9C-4043FBA3604D}" type="parTrans" cxnId="{9ED90625-94B3-41C7-A543-778D614DFC9F}">
      <dgm:prSet/>
      <dgm:spPr/>
      <dgm:t>
        <a:bodyPr/>
        <a:lstStyle/>
        <a:p>
          <a:endParaRPr lang="ru-RU"/>
        </a:p>
      </dgm:t>
    </dgm:pt>
    <dgm:pt modelId="{4E725882-97BD-4760-A2CA-CDE8A26D9DF1}" type="sibTrans" cxnId="{9ED90625-94B3-41C7-A543-778D614DFC9F}">
      <dgm:prSet/>
      <dgm:spPr/>
      <dgm:t>
        <a:bodyPr/>
        <a:lstStyle/>
        <a:p>
          <a:endParaRPr lang="ru-RU"/>
        </a:p>
      </dgm:t>
    </dgm:pt>
    <dgm:pt modelId="{43D2968E-E997-4D7D-841B-FC9A9F591F8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3,82</a:t>
          </a:r>
          <a:endParaRPr lang="ru-RU" dirty="0">
            <a:solidFill>
              <a:schemeClr val="tx1"/>
            </a:solidFill>
          </a:endParaRPr>
        </a:p>
      </dgm:t>
    </dgm:pt>
    <dgm:pt modelId="{E0A595D6-22D4-47A9-B947-99584CDB6136}" type="parTrans" cxnId="{2BF1165E-A740-4F10-882D-E356783F4D86}">
      <dgm:prSet/>
      <dgm:spPr/>
      <dgm:t>
        <a:bodyPr/>
        <a:lstStyle/>
        <a:p>
          <a:endParaRPr lang="ru-RU"/>
        </a:p>
      </dgm:t>
    </dgm:pt>
    <dgm:pt modelId="{97FC8551-A09D-4172-9D0C-657B25D10506}" type="sibTrans" cxnId="{2BF1165E-A740-4F10-882D-E356783F4D86}">
      <dgm:prSet/>
      <dgm:spPr/>
      <dgm:t>
        <a:bodyPr/>
        <a:lstStyle/>
        <a:p>
          <a:endParaRPr lang="ru-RU"/>
        </a:p>
      </dgm:t>
    </dgm:pt>
    <dgm:pt modelId="{77EA24E7-D237-47AA-B69E-CC76A0282EB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73,8%</a:t>
          </a:r>
          <a:endParaRPr lang="ru-RU" dirty="0">
            <a:solidFill>
              <a:schemeClr val="tx1"/>
            </a:solidFill>
          </a:endParaRPr>
        </a:p>
      </dgm:t>
    </dgm:pt>
    <dgm:pt modelId="{547985F8-2A41-43B8-B37B-A89CD4A376C7}" type="parTrans" cxnId="{AE9A9DF3-40C6-4676-B00D-7F0EDFC95186}">
      <dgm:prSet/>
      <dgm:spPr/>
      <dgm:t>
        <a:bodyPr/>
        <a:lstStyle/>
        <a:p>
          <a:endParaRPr lang="ru-RU"/>
        </a:p>
      </dgm:t>
    </dgm:pt>
    <dgm:pt modelId="{569810AC-215B-44AE-970B-01B812004B4C}" type="sibTrans" cxnId="{AE9A9DF3-40C6-4676-B00D-7F0EDFC95186}">
      <dgm:prSet/>
      <dgm:spPr/>
      <dgm:t>
        <a:bodyPr/>
        <a:lstStyle/>
        <a:p>
          <a:endParaRPr lang="ru-RU"/>
        </a:p>
      </dgm:t>
    </dgm:pt>
    <dgm:pt modelId="{5556EB61-38A7-42CB-A00B-688D920BE2FE}" type="pres">
      <dgm:prSet presAssocID="{44C27EFE-3387-4794-BA1A-C29270BC0C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3B89B-876E-4AB7-82FC-C6C8BC1D6DBF}" type="pres">
      <dgm:prSet presAssocID="{C1DA64F3-EB8F-4FA2-92CF-8ECEB6499C1A}" presName="composite" presStyleCnt="0"/>
      <dgm:spPr/>
    </dgm:pt>
    <dgm:pt modelId="{D55B9539-E86D-4BFF-A0FE-BC1ABA65B23C}" type="pres">
      <dgm:prSet presAssocID="{C1DA64F3-EB8F-4FA2-92CF-8ECEB6499C1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ACCA8-119E-4D44-949B-AD28F7C35442}" type="pres">
      <dgm:prSet presAssocID="{C1DA64F3-EB8F-4FA2-92CF-8ECEB6499C1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3D8E1-BED0-428C-971D-56C2DFC14FFC}" type="pres">
      <dgm:prSet presAssocID="{A5B67F03-AA53-4F66-BEAD-372CCDFEB5AB}" presName="space" presStyleCnt="0"/>
      <dgm:spPr/>
    </dgm:pt>
    <dgm:pt modelId="{3A8841C5-747A-48F1-8BB8-DBAE34412B3C}" type="pres">
      <dgm:prSet presAssocID="{D0299C7F-FC7F-4BC3-BD2B-EBA22C202559}" presName="composite" presStyleCnt="0"/>
      <dgm:spPr/>
    </dgm:pt>
    <dgm:pt modelId="{06505089-1D96-4285-B515-20912AA95688}" type="pres">
      <dgm:prSet presAssocID="{D0299C7F-FC7F-4BC3-BD2B-EBA22C20255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9CF46-DF80-4DBF-AC01-D5E71A8F1227}" type="pres">
      <dgm:prSet presAssocID="{D0299C7F-FC7F-4BC3-BD2B-EBA22C20255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A51D3-3131-41E1-94DF-7075D2618667}" type="pres">
      <dgm:prSet presAssocID="{08E29D85-EC99-4A8D-8883-3AE18A8A2E57}" presName="space" presStyleCnt="0"/>
      <dgm:spPr/>
    </dgm:pt>
    <dgm:pt modelId="{EF054F05-A42D-48C9-B220-BF13337A1B15}" type="pres">
      <dgm:prSet presAssocID="{495E369E-B745-4AC2-9957-1C37AA9F2D82}" presName="composite" presStyleCnt="0"/>
      <dgm:spPr/>
    </dgm:pt>
    <dgm:pt modelId="{46EA0622-0A05-46EF-ACE3-D7E0BD14D401}" type="pres">
      <dgm:prSet presAssocID="{495E369E-B745-4AC2-9957-1C37AA9F2D8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45036-C31C-423D-A21D-7CAA701CFD9D}" type="pres">
      <dgm:prSet presAssocID="{495E369E-B745-4AC2-9957-1C37AA9F2D8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3DF0A-DC4B-44CB-A017-20EB5853A8EA}" type="pres">
      <dgm:prSet presAssocID="{CEB46F1F-F11D-4FA5-9090-EDBB6F6F6993}" presName="space" presStyleCnt="0"/>
      <dgm:spPr/>
    </dgm:pt>
    <dgm:pt modelId="{EBC66EA9-CD1C-44C0-8B68-EEBC9AA8B922}" type="pres">
      <dgm:prSet presAssocID="{33B3ECF8-126D-446E-83DB-103007A9D476}" presName="composite" presStyleCnt="0"/>
      <dgm:spPr/>
    </dgm:pt>
    <dgm:pt modelId="{7940A830-826C-4BA8-AE67-30965BF54DE3}" type="pres">
      <dgm:prSet presAssocID="{33B3ECF8-126D-446E-83DB-103007A9D47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2FA40-25A4-4E87-80C7-7796ED277177}" type="pres">
      <dgm:prSet presAssocID="{33B3ECF8-126D-446E-83DB-103007A9D47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D888D-8D9B-47C6-825C-F8370DFDEC85}" srcId="{C1DA64F3-EB8F-4FA2-92CF-8ECEB6499C1A}" destId="{B9B8094C-8F3E-4276-B1F3-8D1F39F4698A}" srcOrd="0" destOrd="0" parTransId="{5D704E32-CCE8-4986-B698-21303E683183}" sibTransId="{FAB392A6-5C35-4A3B-BC63-310AD2790597}"/>
    <dgm:cxn modelId="{03E63BE8-9A0D-40A5-993A-847A76FE0ADC}" type="presOf" srcId="{D0F4B058-D70A-44C2-ABD2-D40650D87D4B}" destId="{78645036-C31C-423D-A21D-7CAA701CFD9D}" srcOrd="0" destOrd="0" presId="urn:microsoft.com/office/officeart/2005/8/layout/hList1"/>
    <dgm:cxn modelId="{B08FDBDA-4984-4B5C-BA05-E6CD81FA8DC0}" type="presOf" srcId="{44C27EFE-3387-4794-BA1A-C29270BC0CE8}" destId="{5556EB61-38A7-42CB-A00B-688D920BE2FE}" srcOrd="0" destOrd="0" presId="urn:microsoft.com/office/officeart/2005/8/layout/hList1"/>
    <dgm:cxn modelId="{BE8DC12D-29B4-44AC-9BB6-64D419B468CC}" srcId="{44C27EFE-3387-4794-BA1A-C29270BC0CE8}" destId="{495E369E-B745-4AC2-9957-1C37AA9F2D82}" srcOrd="2" destOrd="0" parTransId="{10FA7C6C-9A3B-4DB0-B6DA-C0F437DD5678}" sibTransId="{CEB46F1F-F11D-4FA5-9090-EDBB6F6F6993}"/>
    <dgm:cxn modelId="{2BF1165E-A740-4F10-882D-E356783F4D86}" srcId="{33B3ECF8-126D-446E-83DB-103007A9D476}" destId="{43D2968E-E997-4D7D-841B-FC9A9F591F8F}" srcOrd="0" destOrd="0" parTransId="{E0A595D6-22D4-47A9-B947-99584CDB6136}" sibTransId="{97FC8551-A09D-4172-9D0C-657B25D10506}"/>
    <dgm:cxn modelId="{9ED90625-94B3-41C7-A543-778D614DFC9F}" srcId="{44C27EFE-3387-4794-BA1A-C29270BC0CE8}" destId="{33B3ECF8-126D-446E-83DB-103007A9D476}" srcOrd="3" destOrd="0" parTransId="{99AAD47D-1FBC-4C6F-BB9C-4043FBA3604D}" sibTransId="{4E725882-97BD-4760-A2CA-CDE8A26D9DF1}"/>
    <dgm:cxn modelId="{1BCA8BD6-384F-4CED-B7CD-092344AD9809}" type="presOf" srcId="{0A880F23-7882-42F6-933D-22CE039D0CCB}" destId="{78645036-C31C-423D-A21D-7CAA701CFD9D}" srcOrd="0" destOrd="1" presId="urn:microsoft.com/office/officeart/2005/8/layout/hList1"/>
    <dgm:cxn modelId="{DE3BD762-C325-4693-ABA4-06A05370F0CA}" type="presOf" srcId="{B9B8094C-8F3E-4276-B1F3-8D1F39F4698A}" destId="{F4AACCA8-119E-4D44-949B-AD28F7C35442}" srcOrd="0" destOrd="0" presId="urn:microsoft.com/office/officeart/2005/8/layout/hList1"/>
    <dgm:cxn modelId="{C88EA63F-CC68-46E8-9DDF-DC38518EE767}" srcId="{495E369E-B745-4AC2-9957-1C37AA9F2D82}" destId="{D0F4B058-D70A-44C2-ABD2-D40650D87D4B}" srcOrd="0" destOrd="0" parTransId="{57D97ED4-778E-4BF8-B11C-5A5C5EC259A6}" sibTransId="{D12EC0B6-F4E8-4BF5-8A19-451B845CACF0}"/>
    <dgm:cxn modelId="{3E51AA32-4883-4B5C-938A-9951A21FAAEF}" type="presOf" srcId="{43D2968E-E997-4D7D-841B-FC9A9F591F8F}" destId="{1772FA40-25A4-4E87-80C7-7796ED277177}" srcOrd="0" destOrd="0" presId="urn:microsoft.com/office/officeart/2005/8/layout/hList1"/>
    <dgm:cxn modelId="{D9784373-3DAE-4F80-9ADF-E709612B761B}" srcId="{C1DA64F3-EB8F-4FA2-92CF-8ECEB6499C1A}" destId="{957C176F-7199-44D9-9EC9-C0529AEE2C06}" srcOrd="1" destOrd="0" parTransId="{4979C7F6-E39C-44A7-8AF2-DF76CA2D18F4}" sibTransId="{9AB7DAB9-4D61-417D-B3E0-D15303CB585A}"/>
    <dgm:cxn modelId="{4CF18A62-145F-4D4C-AB07-78FC9EF1AB78}" srcId="{44C27EFE-3387-4794-BA1A-C29270BC0CE8}" destId="{D0299C7F-FC7F-4BC3-BD2B-EBA22C202559}" srcOrd="1" destOrd="0" parTransId="{9F5648BE-2F9F-4BB6-B891-55A590DA1844}" sibTransId="{08E29D85-EC99-4A8D-8883-3AE18A8A2E57}"/>
    <dgm:cxn modelId="{38B5ADCE-D10B-4DFA-9FAE-4C1C5F4CF206}" type="presOf" srcId="{957C176F-7199-44D9-9EC9-C0529AEE2C06}" destId="{F4AACCA8-119E-4D44-949B-AD28F7C35442}" srcOrd="0" destOrd="1" presId="urn:microsoft.com/office/officeart/2005/8/layout/hList1"/>
    <dgm:cxn modelId="{9C3D977E-E64A-4C3F-9717-03A0D6AB1684}" type="presOf" srcId="{D0299C7F-FC7F-4BC3-BD2B-EBA22C202559}" destId="{06505089-1D96-4285-B515-20912AA95688}" srcOrd="0" destOrd="0" presId="urn:microsoft.com/office/officeart/2005/8/layout/hList1"/>
    <dgm:cxn modelId="{6FA22BBF-95D9-4295-ACA8-4E528604899A}" srcId="{D0299C7F-FC7F-4BC3-BD2B-EBA22C202559}" destId="{6763B2F8-1D65-4C1E-A38E-939D2514DC87}" srcOrd="1" destOrd="0" parTransId="{2C44B18A-5E00-407B-B205-67866EF26FDA}" sibTransId="{71F2F4B3-E010-47E5-AF43-F865A56C5A4C}"/>
    <dgm:cxn modelId="{E6733E88-5A34-49FD-B673-A1E95E7C2787}" type="presOf" srcId="{77EA24E7-D237-47AA-B69E-CC76A0282EBB}" destId="{1772FA40-25A4-4E87-80C7-7796ED277177}" srcOrd="0" destOrd="1" presId="urn:microsoft.com/office/officeart/2005/8/layout/hList1"/>
    <dgm:cxn modelId="{06BE8C9B-BA0F-44CE-A680-AFFB22D0D45F}" type="presOf" srcId="{A32D4845-CC95-489E-A4E4-0DD4420B0607}" destId="{DF99CF46-DF80-4DBF-AC01-D5E71A8F1227}" srcOrd="0" destOrd="0" presId="urn:microsoft.com/office/officeart/2005/8/layout/hList1"/>
    <dgm:cxn modelId="{F57A9745-9862-4E51-B1B0-B1431D21AB41}" srcId="{D0299C7F-FC7F-4BC3-BD2B-EBA22C202559}" destId="{A32D4845-CC95-489E-A4E4-0DD4420B0607}" srcOrd="0" destOrd="0" parTransId="{8FE0CE0D-0256-4C81-B0AC-CE7431D8EC66}" sibTransId="{368C21D6-B52D-4D04-9126-F097F1F3BAC2}"/>
    <dgm:cxn modelId="{8A7E95AD-D78C-47C3-8088-6B4151611428}" type="presOf" srcId="{495E369E-B745-4AC2-9957-1C37AA9F2D82}" destId="{46EA0622-0A05-46EF-ACE3-D7E0BD14D401}" srcOrd="0" destOrd="0" presId="urn:microsoft.com/office/officeart/2005/8/layout/hList1"/>
    <dgm:cxn modelId="{B1FF00C1-214D-448D-8059-209476623A4E}" type="presOf" srcId="{6763B2F8-1D65-4C1E-A38E-939D2514DC87}" destId="{DF99CF46-DF80-4DBF-AC01-D5E71A8F1227}" srcOrd="0" destOrd="1" presId="urn:microsoft.com/office/officeart/2005/8/layout/hList1"/>
    <dgm:cxn modelId="{AE9A9DF3-40C6-4676-B00D-7F0EDFC95186}" srcId="{33B3ECF8-126D-446E-83DB-103007A9D476}" destId="{77EA24E7-D237-47AA-B69E-CC76A0282EBB}" srcOrd="1" destOrd="0" parTransId="{547985F8-2A41-43B8-B37B-A89CD4A376C7}" sibTransId="{569810AC-215B-44AE-970B-01B812004B4C}"/>
    <dgm:cxn modelId="{30CC16D1-FF8D-4542-9A41-69A36FE5CB9E}" type="presOf" srcId="{33B3ECF8-126D-446E-83DB-103007A9D476}" destId="{7940A830-826C-4BA8-AE67-30965BF54DE3}" srcOrd="0" destOrd="0" presId="urn:microsoft.com/office/officeart/2005/8/layout/hList1"/>
    <dgm:cxn modelId="{721D9A7A-1A6F-417C-AD38-53A304A7D27A}" type="presOf" srcId="{C1DA64F3-EB8F-4FA2-92CF-8ECEB6499C1A}" destId="{D55B9539-E86D-4BFF-A0FE-BC1ABA65B23C}" srcOrd="0" destOrd="0" presId="urn:microsoft.com/office/officeart/2005/8/layout/hList1"/>
    <dgm:cxn modelId="{69BAE602-5145-40AC-BC8E-74D19E860F33}" srcId="{495E369E-B745-4AC2-9957-1C37AA9F2D82}" destId="{0A880F23-7882-42F6-933D-22CE039D0CCB}" srcOrd="1" destOrd="0" parTransId="{B5867FA5-6067-4EE2-A67E-E827D4E72789}" sibTransId="{7F1A899B-107F-439F-B0AF-DBC1F33D51EC}"/>
    <dgm:cxn modelId="{6DD5D99F-7B5B-4D7D-BCDB-D2E097BC4E92}" srcId="{44C27EFE-3387-4794-BA1A-C29270BC0CE8}" destId="{C1DA64F3-EB8F-4FA2-92CF-8ECEB6499C1A}" srcOrd="0" destOrd="0" parTransId="{AA222F1B-AE75-485A-8668-BB87371025EA}" sibTransId="{A5B67F03-AA53-4F66-BEAD-372CCDFEB5AB}"/>
    <dgm:cxn modelId="{73C484BF-A324-4307-9DA7-95B1F6F5E6FA}" type="presParOf" srcId="{5556EB61-38A7-42CB-A00B-688D920BE2FE}" destId="{13C3B89B-876E-4AB7-82FC-C6C8BC1D6DBF}" srcOrd="0" destOrd="0" presId="urn:microsoft.com/office/officeart/2005/8/layout/hList1"/>
    <dgm:cxn modelId="{7D75AD06-F9BD-41E5-8DDE-8ACDCC2121E7}" type="presParOf" srcId="{13C3B89B-876E-4AB7-82FC-C6C8BC1D6DBF}" destId="{D55B9539-E86D-4BFF-A0FE-BC1ABA65B23C}" srcOrd="0" destOrd="0" presId="urn:microsoft.com/office/officeart/2005/8/layout/hList1"/>
    <dgm:cxn modelId="{9A2548BD-1967-47E5-B0D1-33551A6CDCCE}" type="presParOf" srcId="{13C3B89B-876E-4AB7-82FC-C6C8BC1D6DBF}" destId="{F4AACCA8-119E-4D44-949B-AD28F7C35442}" srcOrd="1" destOrd="0" presId="urn:microsoft.com/office/officeart/2005/8/layout/hList1"/>
    <dgm:cxn modelId="{C647D107-8513-41E9-B453-095848BCF8D5}" type="presParOf" srcId="{5556EB61-38A7-42CB-A00B-688D920BE2FE}" destId="{8DF3D8E1-BED0-428C-971D-56C2DFC14FFC}" srcOrd="1" destOrd="0" presId="urn:microsoft.com/office/officeart/2005/8/layout/hList1"/>
    <dgm:cxn modelId="{E726C149-9018-4178-A240-76F9AF9B71B0}" type="presParOf" srcId="{5556EB61-38A7-42CB-A00B-688D920BE2FE}" destId="{3A8841C5-747A-48F1-8BB8-DBAE34412B3C}" srcOrd="2" destOrd="0" presId="urn:microsoft.com/office/officeart/2005/8/layout/hList1"/>
    <dgm:cxn modelId="{F8F92C90-17A4-4750-8575-7DA2AF2887BF}" type="presParOf" srcId="{3A8841C5-747A-48F1-8BB8-DBAE34412B3C}" destId="{06505089-1D96-4285-B515-20912AA95688}" srcOrd="0" destOrd="0" presId="urn:microsoft.com/office/officeart/2005/8/layout/hList1"/>
    <dgm:cxn modelId="{32A6A302-4AD1-4A69-AA4A-4C34D5C81CB4}" type="presParOf" srcId="{3A8841C5-747A-48F1-8BB8-DBAE34412B3C}" destId="{DF99CF46-DF80-4DBF-AC01-D5E71A8F1227}" srcOrd="1" destOrd="0" presId="urn:microsoft.com/office/officeart/2005/8/layout/hList1"/>
    <dgm:cxn modelId="{3DDA8ED5-CE74-4B74-AD22-2EE7461B9D3A}" type="presParOf" srcId="{5556EB61-38A7-42CB-A00B-688D920BE2FE}" destId="{D7EA51D3-3131-41E1-94DF-7075D2618667}" srcOrd="3" destOrd="0" presId="urn:microsoft.com/office/officeart/2005/8/layout/hList1"/>
    <dgm:cxn modelId="{A4AFE90C-3062-421D-B9EF-3CD43A91DB1F}" type="presParOf" srcId="{5556EB61-38A7-42CB-A00B-688D920BE2FE}" destId="{EF054F05-A42D-48C9-B220-BF13337A1B15}" srcOrd="4" destOrd="0" presId="urn:microsoft.com/office/officeart/2005/8/layout/hList1"/>
    <dgm:cxn modelId="{9631DBAB-A70B-4C3A-AE8E-874EC71DA1B6}" type="presParOf" srcId="{EF054F05-A42D-48C9-B220-BF13337A1B15}" destId="{46EA0622-0A05-46EF-ACE3-D7E0BD14D401}" srcOrd="0" destOrd="0" presId="urn:microsoft.com/office/officeart/2005/8/layout/hList1"/>
    <dgm:cxn modelId="{31A17717-F9EA-4A80-B197-C9298C916A05}" type="presParOf" srcId="{EF054F05-A42D-48C9-B220-BF13337A1B15}" destId="{78645036-C31C-423D-A21D-7CAA701CFD9D}" srcOrd="1" destOrd="0" presId="urn:microsoft.com/office/officeart/2005/8/layout/hList1"/>
    <dgm:cxn modelId="{54583904-A4EC-4227-86A7-C92980F05526}" type="presParOf" srcId="{5556EB61-38A7-42CB-A00B-688D920BE2FE}" destId="{8893DF0A-DC4B-44CB-A017-20EB5853A8EA}" srcOrd="5" destOrd="0" presId="urn:microsoft.com/office/officeart/2005/8/layout/hList1"/>
    <dgm:cxn modelId="{89403992-0B96-44F2-8DA9-F0B6C987D9D5}" type="presParOf" srcId="{5556EB61-38A7-42CB-A00B-688D920BE2FE}" destId="{EBC66EA9-CD1C-44C0-8B68-EEBC9AA8B922}" srcOrd="6" destOrd="0" presId="urn:microsoft.com/office/officeart/2005/8/layout/hList1"/>
    <dgm:cxn modelId="{A3EF375A-0A00-4E88-80C5-FAE488393CC4}" type="presParOf" srcId="{EBC66EA9-CD1C-44C0-8B68-EEBC9AA8B922}" destId="{7940A830-826C-4BA8-AE67-30965BF54DE3}" srcOrd="0" destOrd="0" presId="urn:microsoft.com/office/officeart/2005/8/layout/hList1"/>
    <dgm:cxn modelId="{AF29DD5E-8CE4-47AB-89A3-106EF74D04CF}" type="presParOf" srcId="{EBC66EA9-CD1C-44C0-8B68-EEBC9AA8B922}" destId="{1772FA40-25A4-4E87-80C7-7796ED2771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B9539-E86D-4BFF-A0FE-BC1ABA65B23C}">
      <dsp:nvSpPr>
        <dsp:cNvPr id="0" name=""/>
        <dsp:cNvSpPr/>
      </dsp:nvSpPr>
      <dsp:spPr>
        <a:xfrm>
          <a:off x="3221" y="1648280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2011 </a:t>
          </a:r>
          <a:r>
            <a:rPr lang="ru-RU" sz="2800" kern="1200" dirty="0" err="1" smtClean="0"/>
            <a:t>уч.г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3221" y="1648280"/>
        <a:ext cx="1937219" cy="774887"/>
      </dsp:txXfrm>
    </dsp:sp>
    <dsp:sp modelId="{F4AACCA8-119E-4D44-949B-AD28F7C35442}">
      <dsp:nvSpPr>
        <dsp:cNvPr id="0" name=""/>
        <dsp:cNvSpPr/>
      </dsp:nvSpPr>
      <dsp:spPr>
        <a:xfrm>
          <a:off x="3221" y="2423167"/>
          <a:ext cx="1937219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3,80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68,8%</a:t>
          </a:r>
          <a:endParaRPr lang="ru-RU" sz="2800" kern="1200" dirty="0"/>
        </a:p>
      </dsp:txBody>
      <dsp:txXfrm>
        <a:off x="3221" y="2423167"/>
        <a:ext cx="1937219" cy="1229759"/>
      </dsp:txXfrm>
    </dsp:sp>
    <dsp:sp modelId="{06505089-1D96-4285-B515-20912AA95688}">
      <dsp:nvSpPr>
        <dsp:cNvPr id="0" name=""/>
        <dsp:cNvSpPr/>
      </dsp:nvSpPr>
      <dsp:spPr>
        <a:xfrm>
          <a:off x="2211651" y="1648280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2012 </a:t>
          </a:r>
          <a:r>
            <a:rPr lang="ru-RU" sz="2800" kern="1200" dirty="0" err="1" smtClean="0"/>
            <a:t>уч.г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2211651" y="1648280"/>
        <a:ext cx="1937219" cy="774887"/>
      </dsp:txXfrm>
    </dsp:sp>
    <dsp:sp modelId="{DF99CF46-DF80-4DBF-AC01-D5E71A8F1227}">
      <dsp:nvSpPr>
        <dsp:cNvPr id="0" name=""/>
        <dsp:cNvSpPr/>
      </dsp:nvSpPr>
      <dsp:spPr>
        <a:xfrm>
          <a:off x="2211651" y="2423167"/>
          <a:ext cx="1937219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3,81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73,0%</a:t>
          </a:r>
          <a:endParaRPr lang="ru-RU" sz="2800" kern="1200" dirty="0"/>
        </a:p>
      </dsp:txBody>
      <dsp:txXfrm>
        <a:off x="2211651" y="2423167"/>
        <a:ext cx="1937219" cy="1229759"/>
      </dsp:txXfrm>
    </dsp:sp>
    <dsp:sp modelId="{46EA0622-0A05-46EF-ACE3-D7E0BD14D401}">
      <dsp:nvSpPr>
        <dsp:cNvPr id="0" name=""/>
        <dsp:cNvSpPr/>
      </dsp:nvSpPr>
      <dsp:spPr>
        <a:xfrm>
          <a:off x="4420081" y="1648280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2013 </a:t>
          </a:r>
          <a:r>
            <a:rPr lang="ru-RU" sz="2800" kern="1200" dirty="0" err="1" smtClean="0"/>
            <a:t>уч.г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420081" y="1648280"/>
        <a:ext cx="1937219" cy="774887"/>
      </dsp:txXfrm>
    </dsp:sp>
    <dsp:sp modelId="{78645036-C31C-423D-A21D-7CAA701CFD9D}">
      <dsp:nvSpPr>
        <dsp:cNvPr id="0" name=""/>
        <dsp:cNvSpPr/>
      </dsp:nvSpPr>
      <dsp:spPr>
        <a:xfrm>
          <a:off x="4420081" y="2423167"/>
          <a:ext cx="1937219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3,82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73,1%</a:t>
          </a:r>
          <a:endParaRPr lang="ru-RU" sz="2800" kern="1200" dirty="0"/>
        </a:p>
      </dsp:txBody>
      <dsp:txXfrm>
        <a:off x="4420081" y="2423167"/>
        <a:ext cx="1937219" cy="1229759"/>
      </dsp:txXfrm>
    </dsp:sp>
    <dsp:sp modelId="{7940A830-826C-4BA8-AE67-30965BF54DE3}">
      <dsp:nvSpPr>
        <dsp:cNvPr id="0" name=""/>
        <dsp:cNvSpPr/>
      </dsp:nvSpPr>
      <dsp:spPr>
        <a:xfrm>
          <a:off x="6628511" y="1648280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2014 </a:t>
          </a:r>
          <a:r>
            <a:rPr lang="ru-RU" sz="2800" kern="1200" dirty="0" err="1" smtClean="0"/>
            <a:t>уч.г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6628511" y="1648280"/>
        <a:ext cx="1937219" cy="774887"/>
      </dsp:txXfrm>
    </dsp:sp>
    <dsp:sp modelId="{1772FA40-25A4-4E87-80C7-7796ED277177}">
      <dsp:nvSpPr>
        <dsp:cNvPr id="0" name=""/>
        <dsp:cNvSpPr/>
      </dsp:nvSpPr>
      <dsp:spPr>
        <a:xfrm>
          <a:off x="6628511" y="2423167"/>
          <a:ext cx="1937219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</a:rPr>
            <a:t>3,82</a:t>
          </a:r>
          <a:endParaRPr lang="ru-RU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</a:rPr>
            <a:t>73,8%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628511" y="2423167"/>
        <a:ext cx="1937219" cy="1229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0.82375</cdr:x>
      <cdr:y>0.10178</cdr:y>
    </cdr:from>
    <cdr:to>
      <cdr:x>0.97249</cdr:x>
      <cdr:y>0.34043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79096" y="460648"/>
          <a:ext cx="1224136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9B8B17A-7252-474C-8A37-A72FA0389E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21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16.07.1996</a:t>
            </a:r>
            <a:endParaRPr lang="ru-RU" sz="120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##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13578095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16.07.1996</a:t>
            </a:r>
            <a:endParaRPr lang="ru-RU" sz="12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smtClean="0"/>
              <a:t>##</a:t>
            </a:r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D347-004D-46A5-85CD-68676DFAF7AD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0DC3379-D38E-4C45-97D6-930B332C7A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9628-8E52-45B6-AEF6-92AE5013D1A1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25F1-778C-4E6B-856D-C782D8B9E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86F2-F643-499F-ABE3-E4C6E15DE30E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F94EF2B-5CB4-4689-B124-674AEC32E9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0235-E64B-4C9C-A0E7-C16C41F838EE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4610-95D8-4044-BC4B-249E08831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73BC-ACDD-4891-A194-17401D669D01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862DBBD9-1EA5-4EF4-AFAE-8C49633EF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3825-58FB-4E5A-8990-73D24DB07EEC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6BAC-5C77-4DE7-B14D-B1C091418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7B83-1E1C-4385-82DE-0E4309C67D6D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75E0-3415-4224-8B15-6B7795B29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3F3C-2A95-449D-9D25-FC32B8D0B8B2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2049-91D6-4DAD-9687-74F4CE0B1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3C69-D273-4504-B213-F0AD0AC6AD81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B970B-5F35-405F-949D-7D3BEBB0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6DAB-520D-4C82-8C95-FE825C6E9E50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E56C-7080-44D0-90EA-14CBCB922E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9E97-FD7D-4AD4-8B34-0DA6B35B02AB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042F8-803C-4221-9709-668496BBEC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F229C0-E539-451F-ACB2-1A53A20181BC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C2EA45F-6A80-45CA-B2C4-79D772F37F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sercat.com/content/teoriya-i-opyt-ispolzovaniya-printsipa-tsiklichnosti-pri-obuchenii-fizike-v-starshei-shkol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00232" y="3000372"/>
            <a:ext cx="5357850" cy="100013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err="1">
                <a:solidFill>
                  <a:schemeClr val="bg1"/>
                </a:solidFill>
              </a:rPr>
              <a:t>Буторина</a:t>
            </a:r>
            <a:r>
              <a:rPr lang="ru-RU" sz="1800" b="1" dirty="0">
                <a:solidFill>
                  <a:schemeClr val="bg1"/>
                </a:solidFill>
              </a:rPr>
              <a:t> Ирина </a:t>
            </a:r>
            <a:r>
              <a:rPr lang="ru-RU" sz="1800" b="1" dirty="0" smtClean="0">
                <a:solidFill>
                  <a:schemeClr val="bg1"/>
                </a:solidFill>
              </a:rPr>
              <a:t>Викторовна,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Кировская область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Рисунок 1" descr="C:\Users\Дмитрий\Desktop\шап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615112" cy="1095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8794" y="4071942"/>
            <a:ext cx="5484812" cy="71438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Как познать мир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68952" cy="6858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Соответствие этапов урока изучения нового материала и первичного закрепления этапам логики познания</a:t>
            </a:r>
            <a:br>
              <a:rPr lang="ru-RU" sz="2400" b="1" dirty="0" smtClean="0"/>
            </a:br>
            <a:r>
              <a:rPr lang="ru-RU" sz="2400" b="1" dirty="0" smtClean="0"/>
              <a:t>(на примере урока «Взаимодействие тел», </a:t>
            </a:r>
            <a:r>
              <a:rPr lang="ru-RU" sz="2400" b="1" dirty="0"/>
              <a:t>7 </a:t>
            </a:r>
            <a:r>
              <a:rPr lang="ru-RU" sz="2400" b="1" dirty="0" smtClean="0"/>
              <a:t>класс) 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9301607"/>
              </p:ext>
            </p:extLst>
          </p:nvPr>
        </p:nvGraphicFramePr>
        <p:xfrm>
          <a:off x="142844" y="1556792"/>
          <a:ext cx="8858312" cy="52654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80760"/>
                <a:gridCol w="2108231"/>
                <a:gridCol w="2480329"/>
                <a:gridCol w="3188992"/>
              </a:tblGrid>
              <a:tr h="47294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Этапы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логи-ки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 урока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Методы и приемы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урока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Целеполагание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Мотивация.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Актуализация знаний и умений.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Демонстрационный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Подведение к цели урока: выяснить особенности взаимодействия тел.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Модель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Первичное усвоение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учебного материала.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Частично-поисковый метод.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текстом учебной статьи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3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текстом учебника. </a:t>
                      </a:r>
                    </a:p>
                    <a:p>
                      <a:pPr indent="2343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Построение качественной модели (выяснение особенностей взаимодействия тел), введение количественной модели (формула зависимости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скорости тела от его массы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Следствия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Осознание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осмысление учебного материала.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Частично-поисковый метод.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Эвристическая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беседа.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349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2349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Уточнение и конкретизация теоретической модели. Выявление явлений-следствий (отдача при выстреле, плавание рыб и т.д.).</a:t>
                      </a:r>
                    </a:p>
                    <a:p>
                      <a:pPr indent="234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Эксперимент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Первичное закрепление учебного материала.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Репродуктивный и частично-поисковый методы.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Решение задач 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3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343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качественных и расчетных задач, нацеленных на проверку теоретических положений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2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Рефлексия.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343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итогов, система вопросов по уроку.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57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05904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этапов решения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этапам логики познания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6402827"/>
              </p:ext>
            </p:extLst>
          </p:nvPr>
        </p:nvGraphicFramePr>
        <p:xfrm>
          <a:off x="-11151" y="1268761"/>
          <a:ext cx="9144000" cy="5473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616"/>
                <a:gridCol w="1296144"/>
                <a:gridCol w="6732240"/>
              </a:tblGrid>
              <a:tr h="638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Этапы логики познания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Этапы решения задачи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Содержание </a:t>
                      </a:r>
                      <a:r>
                        <a:rPr lang="ru-RU" sz="1400" dirty="0">
                          <a:effectLst/>
                        </a:rPr>
                        <a:t>решения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</a:tr>
              <a:tr h="2103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Факты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текста задачи и анализ изучаемого физического явления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неподвижной надувной лодки массой 30 кг на берег прыгнул мальчик массой 45 кг. При этом лодка приобрела скорость 1,5 м/с относительно берега. Какова скорость мальчика относительно лодки?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Какое явление происходит? Почему лодка приходит в движение?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Ответ: </a:t>
                      </a:r>
                      <a:r>
                        <a:rPr lang="ru-RU" sz="1200" dirty="0" smtClean="0">
                          <a:effectLst/>
                        </a:rPr>
                        <a:t>взаимодействие. Лодка </a:t>
                      </a:r>
                      <a:r>
                        <a:rPr lang="ru-RU" sz="1200" dirty="0">
                          <a:effectLst/>
                        </a:rPr>
                        <a:t>отталкивается от мальчика во время толчка ногой.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Дано</a:t>
                      </a:r>
                      <a:r>
                        <a:rPr lang="ru-RU" sz="12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</a:t>
                      </a:r>
                      <a:r>
                        <a:rPr lang="ru-RU" sz="1200" baseline="-250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 = 30 кг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</a:t>
                      </a:r>
                      <a:r>
                        <a:rPr lang="ru-RU" sz="1200" baseline="-25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 = 45 кг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</a:t>
                      </a:r>
                      <a:r>
                        <a:rPr lang="ru-RU" sz="1200" baseline="-250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 = 1,5 м/с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</a:t>
                      </a:r>
                      <a:r>
                        <a:rPr lang="ru-RU" sz="1200" baseline="-25000" dirty="0">
                          <a:effectLst/>
                        </a:rPr>
                        <a:t>2 </a:t>
                      </a:r>
                      <a:r>
                        <a:rPr lang="ru-RU" sz="1200" dirty="0">
                          <a:effectLst/>
                        </a:rPr>
                        <a:t>- ?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</a:tr>
              <a:tr h="841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или идея решения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Каким законом описывается это явление?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Ответ: т.к. мальчик взаимодействует только с лодкой, то можно эту систему тел считать </a:t>
                      </a:r>
                      <a:r>
                        <a:rPr lang="ru-RU" sz="1200" dirty="0" smtClean="0">
                          <a:effectLst/>
                        </a:rPr>
                        <a:t>замкнутой </a:t>
                      </a:r>
                      <a:r>
                        <a:rPr lang="ru-RU" sz="1200" dirty="0">
                          <a:effectLst/>
                        </a:rPr>
                        <a:t>и пользоваться законом сохранения импульса: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</a:t>
                      </a:r>
                      <a:r>
                        <a:rPr lang="ru-RU" sz="1200" baseline="-250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 + р</a:t>
                      </a:r>
                      <a:r>
                        <a:rPr lang="ru-RU" sz="1200" baseline="-25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 = р</a:t>
                      </a:r>
                      <a:r>
                        <a:rPr lang="ru-RU" sz="1200" baseline="-25000" dirty="0">
                          <a:effectLst/>
                        </a:rPr>
                        <a:t>10</a:t>
                      </a:r>
                      <a:r>
                        <a:rPr lang="ru-RU" sz="1200" dirty="0">
                          <a:effectLst/>
                        </a:rPr>
                        <a:t> + р</a:t>
                      </a:r>
                      <a:r>
                        <a:rPr lang="ru-RU" sz="1200" baseline="-250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</a:tr>
              <a:tr h="1260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Следствия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Решение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180" marR="42180" marT="0" marB="0">
                    <a:blipFill rotWithShape="1">
                      <a:blip r:embed="rId2"/>
                      <a:stretch>
                        <a:fillRect l="-35870" t="-288350" r="-91" b="-56311"/>
                      </a:stretch>
                    </a:blipFill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Эксперимент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решения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Сделайте проверку размерности, выпишите ответ.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[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ru-RU" sz="1200" baseline="-25000" dirty="0" smtClean="0">
                          <a:effectLst/>
                        </a:rPr>
                        <a:t>2</a:t>
                      </a:r>
                      <a:r>
                        <a:rPr lang="en-US" sz="1200" dirty="0" smtClean="0">
                          <a:effectLst/>
                        </a:rPr>
                        <a:t>]</a:t>
                      </a:r>
                      <a:r>
                        <a:rPr lang="ru-RU" sz="1200" dirty="0" smtClean="0">
                          <a:effectLst/>
                        </a:rPr>
                        <a:t>=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кг∙м</a:t>
                      </a:r>
                      <a:r>
                        <a:rPr lang="ru-RU" sz="1200" dirty="0">
                          <a:effectLst/>
                        </a:rPr>
                        <a:t>/с)/кг = м/с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Ответ: 1 м/с. Такой ответ вполне может быть реальным.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80" marR="42180" marT="0" marB="0"/>
                </a:tc>
              </a:tr>
            </a:tbl>
          </a:graphicData>
        </a:graphic>
      </p:graphicFrame>
      <p:sp>
        <p:nvSpPr>
          <p:cNvPr id="5" name="AutoShape 1"/>
          <p:cNvSpPr>
            <a:spLocks noChangeShapeType="1"/>
          </p:cNvSpPr>
          <p:nvPr/>
        </p:nvSpPr>
        <p:spPr bwMode="auto">
          <a:xfrm>
            <a:off x="2443163" y="4653136"/>
            <a:ext cx="146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/>
          <p:cNvSpPr>
            <a:spLocks noChangeShapeType="1"/>
          </p:cNvSpPr>
          <p:nvPr/>
        </p:nvSpPr>
        <p:spPr bwMode="auto">
          <a:xfrm>
            <a:off x="2728913" y="4653136"/>
            <a:ext cx="146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/>
          <p:cNvSpPr>
            <a:spLocks noChangeShapeType="1"/>
          </p:cNvSpPr>
          <p:nvPr/>
        </p:nvSpPr>
        <p:spPr bwMode="auto">
          <a:xfrm>
            <a:off x="3067050" y="4653136"/>
            <a:ext cx="146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ShapeType="1"/>
          </p:cNvSpPr>
          <p:nvPr/>
        </p:nvSpPr>
        <p:spPr bwMode="auto">
          <a:xfrm>
            <a:off x="3456491" y="4653136"/>
            <a:ext cx="146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/>
          <p:cNvSpPr>
            <a:spLocks noChangeShapeType="1"/>
          </p:cNvSpPr>
          <p:nvPr/>
        </p:nvSpPr>
        <p:spPr bwMode="auto">
          <a:xfrm>
            <a:off x="3275856" y="3209156"/>
            <a:ext cx="0" cy="723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43163" y="3789040"/>
            <a:ext cx="8306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начинается там,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начинают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измерять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834" y="2353057"/>
            <a:ext cx="6968332" cy="3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8273" y="3356992"/>
            <a:ext cx="176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>
                <a:solidFill>
                  <a:srgbClr val="190759"/>
                </a:solidFill>
                <a:latin typeface="+mn-lt"/>
              </a:rPr>
              <a:t>Личностные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576064"/>
          </a:xfrm>
          <a:noFill/>
          <a:ln/>
        </p:spPr>
        <p:txBody>
          <a:bodyPr>
            <a:noAutofit/>
          </a:bodyPr>
          <a:lstStyle/>
          <a:p>
            <a:r>
              <a:rPr lang="ru-RU" sz="4000" b="1" kern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</a:t>
            </a:r>
            <a:r>
              <a:rPr lang="ru-RU" sz="4000" b="1" kern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sz="40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5463020"/>
              </p:ext>
            </p:extLst>
          </p:nvPr>
        </p:nvGraphicFramePr>
        <p:xfrm>
          <a:off x="-34029" y="1556792"/>
          <a:ext cx="856895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1802" y="2000240"/>
            <a:ext cx="2529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Качество знаний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результаты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7806348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2627783" y="1628800"/>
            <a:ext cx="3828953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Средний балл ЕГЭ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1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результаты</a:t>
            </a:r>
            <a:endParaRPr lang="ru-RU" dirty="0"/>
          </a:p>
        </p:txBody>
      </p:sp>
      <p:sp>
        <p:nvSpPr>
          <p:cNvPr id="5" name="Freeform 3"/>
          <p:cNvSpPr>
            <a:spLocks noEditPoints="1"/>
          </p:cNvSpPr>
          <p:nvPr/>
        </p:nvSpPr>
        <p:spPr bwMode="gray">
          <a:xfrm>
            <a:off x="1115616" y="1981200"/>
            <a:ext cx="654047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502643" y="1816089"/>
            <a:ext cx="3752851" cy="3822700"/>
            <a:chOff x="756" y="1288"/>
            <a:chExt cx="2364" cy="2408"/>
          </a:xfrm>
        </p:grpSpPr>
        <p:sp>
          <p:nvSpPr>
            <p:cNvPr id="12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Text Box 40"/>
            <p:cNvSpPr txBox="1">
              <a:spLocks noChangeArrowheads="1"/>
            </p:cNvSpPr>
            <p:nvPr/>
          </p:nvSpPr>
          <p:spPr bwMode="gray">
            <a:xfrm>
              <a:off x="2267" y="2709"/>
              <a:ext cx="644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rgbClr val="000000"/>
                  </a:solidFill>
                </a:rPr>
                <a:t>2012-</a:t>
              </a:r>
            </a:p>
            <a:p>
              <a:pPr algn="ctr"/>
              <a:r>
                <a:rPr lang="ru-RU" sz="2800" dirty="0" smtClean="0">
                  <a:solidFill>
                    <a:srgbClr val="000000"/>
                  </a:solidFill>
                </a:rPr>
                <a:t>2013</a:t>
              </a:r>
              <a:endParaRPr lang="en-US" dirty="0"/>
            </a:p>
          </p:txBody>
        </p:sp>
        <p:sp>
          <p:nvSpPr>
            <p:cNvPr id="18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42"/>
            <p:cNvGrpSpPr>
              <a:grpSpLocks/>
            </p:cNvGrpSpPr>
            <p:nvPr/>
          </p:nvGrpSpPr>
          <p:grpSpPr bwMode="auto">
            <a:xfrm>
              <a:off x="869" y="2268"/>
              <a:ext cx="875" cy="908"/>
              <a:chOff x="722" y="2112"/>
              <a:chExt cx="852" cy="860"/>
            </a:xfrm>
          </p:grpSpPr>
          <p:sp>
            <p:nvSpPr>
              <p:cNvPr id="26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44"/>
              <p:cNvSpPr>
                <a:spLocks noChangeArrowheads="1"/>
              </p:cNvSpPr>
              <p:nvPr/>
            </p:nvSpPr>
            <p:spPr bwMode="gray">
              <a:xfrm>
                <a:off x="722" y="2131"/>
                <a:ext cx="821" cy="838"/>
              </a:xfrm>
              <a:prstGeom prst="ellipse">
                <a:avLst/>
              </a:prstGeom>
              <a:solidFill>
                <a:srgbClr val="FF99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Text Box 47"/>
              <p:cNvSpPr txBox="1">
                <a:spLocks noChangeArrowheads="1"/>
              </p:cNvSpPr>
              <p:nvPr/>
            </p:nvSpPr>
            <p:spPr bwMode="gray">
              <a:xfrm>
                <a:off x="901" y="2274"/>
                <a:ext cx="543" cy="4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0000"/>
                    </a:solidFill>
                  </a:rPr>
                  <a:t>2011-</a:t>
                </a:r>
              </a:p>
              <a:p>
                <a:pPr algn="ctr"/>
                <a:r>
                  <a:rPr lang="ru-RU" sz="2400" dirty="0" smtClean="0">
                    <a:solidFill>
                      <a:srgbClr val="000000"/>
                    </a:solidFill>
                  </a:rPr>
                  <a:t>2012</a:t>
                </a:r>
                <a:endParaRPr lang="en-US" dirty="0"/>
              </a:p>
            </p:txBody>
          </p:sp>
        </p:grpSp>
        <p:sp>
          <p:nvSpPr>
            <p:cNvPr id="20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49"/>
            <p:cNvSpPr>
              <a:spLocks noChangeArrowheads="1"/>
            </p:cNvSpPr>
            <p:nvPr/>
          </p:nvSpPr>
          <p:spPr bwMode="gray">
            <a:xfrm>
              <a:off x="756" y="1312"/>
              <a:ext cx="747" cy="76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50"/>
            <p:cNvSpPr>
              <a:spLocks noChangeArrowheads="1"/>
            </p:cNvSpPr>
            <p:nvPr/>
          </p:nvSpPr>
          <p:spPr bwMode="gray">
            <a:xfrm>
              <a:off x="779" y="1288"/>
              <a:ext cx="765" cy="720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51"/>
            <p:cNvSpPr>
              <a:spLocks noChangeArrowheads="1"/>
            </p:cNvSpPr>
            <p:nvPr/>
          </p:nvSpPr>
          <p:spPr bwMode="gray">
            <a:xfrm>
              <a:off x="846" y="1404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52"/>
            <p:cNvSpPr>
              <a:spLocks noChangeArrowheads="1"/>
            </p:cNvSpPr>
            <p:nvPr/>
          </p:nvSpPr>
          <p:spPr bwMode="gray">
            <a:xfrm>
              <a:off x="801" y="1306"/>
              <a:ext cx="720" cy="76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Text Box 53"/>
            <p:cNvSpPr txBox="1">
              <a:spLocks noChangeArrowheads="1"/>
            </p:cNvSpPr>
            <p:nvPr/>
          </p:nvSpPr>
          <p:spPr bwMode="gray">
            <a:xfrm>
              <a:off x="853" y="1427"/>
              <a:ext cx="649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</a:rPr>
                <a:t>2010 –</a:t>
              </a:r>
            </a:p>
            <a:p>
              <a:pPr algn="ctr"/>
              <a:r>
                <a:rPr lang="ru-RU" dirty="0" smtClean="0">
                  <a:solidFill>
                    <a:srgbClr val="000000"/>
                  </a:solidFill>
                </a:rPr>
                <a:t>2011</a:t>
              </a:r>
              <a:endParaRPr lang="en-US" b="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53594" y="157508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 призеров</a:t>
            </a:r>
            <a:endParaRPr lang="ru-RU" dirty="0"/>
          </a:p>
        </p:txBody>
      </p:sp>
      <p:sp>
        <p:nvSpPr>
          <p:cNvPr id="1024" name="TextBox 1023"/>
          <p:cNvSpPr txBox="1"/>
          <p:nvPr/>
        </p:nvSpPr>
        <p:spPr>
          <a:xfrm>
            <a:off x="70269" y="2996952"/>
            <a:ext cx="226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победителя, </a:t>
            </a:r>
          </a:p>
          <a:p>
            <a:r>
              <a:rPr lang="ru-RU" dirty="0" smtClean="0"/>
              <a:t>1 призер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6095776" y="3957442"/>
            <a:ext cx="1704975" cy="1885950"/>
            <a:chOff x="3548042" y="3752839"/>
            <a:chExt cx="1704975" cy="1885950"/>
          </a:xfrm>
        </p:grpSpPr>
        <p:sp>
          <p:nvSpPr>
            <p:cNvPr id="34" name="Oval 35"/>
            <p:cNvSpPr>
              <a:spLocks noChangeArrowheads="1"/>
            </p:cNvSpPr>
            <p:nvPr/>
          </p:nvSpPr>
          <p:spPr bwMode="gray">
            <a:xfrm rot="20876594">
              <a:off x="3616304" y="4972039"/>
              <a:ext cx="1438275" cy="66675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gray">
            <a:xfrm>
              <a:off x="3548042" y="3752839"/>
              <a:ext cx="1704975" cy="1706563"/>
            </a:xfrm>
            <a:prstGeom prst="ellipse">
              <a:avLst/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gray">
            <a:xfrm>
              <a:off x="3568679" y="3762364"/>
              <a:ext cx="1665288" cy="16637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gray">
            <a:xfrm>
              <a:off x="3586142" y="3778239"/>
              <a:ext cx="1584325" cy="1555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gray">
            <a:xfrm>
              <a:off x="3678217" y="3822689"/>
              <a:ext cx="1409700" cy="126206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50519" y="2958043"/>
            <a:ext cx="226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победителя, </a:t>
            </a:r>
          </a:p>
          <a:p>
            <a:r>
              <a:rPr lang="ru-RU" dirty="0" smtClean="0"/>
              <a:t>2 призера</a:t>
            </a:r>
            <a:endParaRPr lang="ru-RU" dirty="0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gray">
          <a:xfrm>
            <a:off x="6378232" y="4283673"/>
            <a:ext cx="102303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2013-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2014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52876" y="2996952"/>
            <a:ext cx="226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победителя, </a:t>
            </a:r>
          </a:p>
          <a:p>
            <a:r>
              <a:rPr lang="ru-RU" dirty="0"/>
              <a:t>3</a:t>
            </a:r>
            <a:r>
              <a:rPr lang="ru-RU" dirty="0" smtClean="0"/>
              <a:t> призера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214942" y="1643050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Результаты олимпиад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5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Метапредметные</a:t>
            </a:r>
            <a:r>
              <a:rPr lang="ru-RU" sz="4000" dirty="0" smtClean="0"/>
              <a:t> результаты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6631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644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Личностные результаты</a:t>
            </a:r>
            <a:endParaRPr lang="ru-RU" dirty="0"/>
          </a:p>
        </p:txBody>
      </p:sp>
      <p:pic>
        <p:nvPicPr>
          <p:cNvPr id="6" name="Picture 3" descr="C:\Users\Гимназия\Desktop\фотографии\SAM_0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0965" y="4149080"/>
            <a:ext cx="3122473" cy="234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C:\Users\Гимназия\Desktop\фотографии\SAM_0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9107" y="1723326"/>
            <a:ext cx="2751389" cy="2063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Гимназия\Desktop\фотографии\DSC029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357694"/>
            <a:ext cx="3170860" cy="2114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Гимназия\Desktop\фотографии\SAM_05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1" y="1723326"/>
            <a:ext cx="3140422" cy="2355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2876" y="1928802"/>
            <a:ext cx="714348" cy="4572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Летний лагерь «Интеллект»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5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5461448"/>
              </p:ext>
            </p:extLst>
          </p:nvPr>
        </p:nvGraphicFramePr>
        <p:xfrm>
          <a:off x="683568" y="2661121"/>
          <a:ext cx="7725544" cy="392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8152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Личностные результаты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4727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Личностные результаты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097" y="2104247"/>
            <a:ext cx="2583035" cy="291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1 4"/>
          <p:cNvSpPr/>
          <p:nvPr/>
        </p:nvSpPr>
        <p:spPr>
          <a:xfrm>
            <a:off x="6745698" y="1926566"/>
            <a:ext cx="1656184" cy="576064"/>
          </a:xfrm>
          <a:prstGeom prst="borderCallout1">
            <a:avLst>
              <a:gd name="adj1" fmla="val 57180"/>
              <a:gd name="adj2" fmla="val -6590"/>
              <a:gd name="adj3" fmla="val 89108"/>
              <a:gd name="adj4" fmla="val -563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/>
                <a:ea typeface="Calibri"/>
              </a:rPr>
              <a:t>ВятГУ</a:t>
            </a:r>
            <a:endParaRPr lang="ru-RU" dirty="0"/>
          </a:p>
        </p:txBody>
      </p:sp>
      <p:sp>
        <p:nvSpPr>
          <p:cNvPr id="6" name="Выноска 1 5"/>
          <p:cNvSpPr/>
          <p:nvPr/>
        </p:nvSpPr>
        <p:spPr>
          <a:xfrm>
            <a:off x="6888965" y="2943282"/>
            <a:ext cx="1728192" cy="593271"/>
          </a:xfrm>
          <a:prstGeom prst="borderCallout1">
            <a:avLst>
              <a:gd name="adj1" fmla="val 47394"/>
              <a:gd name="adj2" fmla="val -3877"/>
              <a:gd name="adj3" fmla="val 61416"/>
              <a:gd name="adj4" fmla="val -517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ВГСХА</a:t>
            </a:r>
            <a:endParaRPr lang="ru-RU" dirty="0"/>
          </a:p>
        </p:txBody>
      </p:sp>
      <p:sp>
        <p:nvSpPr>
          <p:cNvPr id="7" name="Выноска 1 6"/>
          <p:cNvSpPr/>
          <p:nvPr/>
        </p:nvSpPr>
        <p:spPr>
          <a:xfrm>
            <a:off x="6858016" y="3857628"/>
            <a:ext cx="1728192" cy="648071"/>
          </a:xfrm>
          <a:prstGeom prst="borderCallout1">
            <a:avLst>
              <a:gd name="adj1" fmla="val 46969"/>
              <a:gd name="adj2" fmla="val -6105"/>
              <a:gd name="adj3" fmla="val 35713"/>
              <a:gd name="adj4" fmla="val -451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ВГГУ</a:t>
            </a: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6643702" y="4929198"/>
            <a:ext cx="1727161" cy="648072"/>
          </a:xfrm>
          <a:prstGeom prst="borderCallout1">
            <a:avLst>
              <a:gd name="adj1" fmla="val -9469"/>
              <a:gd name="adj2" fmla="val -3875"/>
              <a:gd name="adj3" fmla="val -47999"/>
              <a:gd name="adj4" fmla="val -384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СПбГУ</a:t>
            </a:r>
            <a:endParaRPr lang="ru-RU" dirty="0"/>
          </a:p>
        </p:txBody>
      </p:sp>
      <p:sp>
        <p:nvSpPr>
          <p:cNvPr id="10" name="Выноска 1 9"/>
          <p:cNvSpPr/>
          <p:nvPr/>
        </p:nvSpPr>
        <p:spPr>
          <a:xfrm>
            <a:off x="3635896" y="5556810"/>
            <a:ext cx="1727161" cy="896526"/>
          </a:xfrm>
          <a:prstGeom prst="borderCallout1">
            <a:avLst>
              <a:gd name="adj1" fmla="val -14999"/>
              <a:gd name="adj2" fmla="val 50183"/>
              <a:gd name="adj3" fmla="val -55974"/>
              <a:gd name="adj4" fmla="val 480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/>
                <a:ea typeface="Calibri"/>
              </a:rPr>
              <a:t>Вологодский военный институт </a:t>
            </a:r>
            <a:endParaRPr lang="ru-RU" sz="1800" dirty="0"/>
          </a:p>
        </p:txBody>
      </p:sp>
      <p:sp>
        <p:nvSpPr>
          <p:cNvPr id="11" name="Выноска 1 10"/>
          <p:cNvSpPr/>
          <p:nvPr/>
        </p:nvSpPr>
        <p:spPr>
          <a:xfrm>
            <a:off x="1259632" y="5384069"/>
            <a:ext cx="1727161" cy="864096"/>
          </a:xfrm>
          <a:prstGeom prst="borderCallout1">
            <a:avLst>
              <a:gd name="adj1" fmla="val -16895"/>
              <a:gd name="adj2" fmla="val 97552"/>
              <a:gd name="adj3" fmla="val -55329"/>
              <a:gd name="adj4" fmla="val 1160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/>
                <a:ea typeface="Calibri"/>
              </a:rPr>
              <a:t>Иркутский авиационный институт</a:t>
            </a:r>
            <a:endParaRPr lang="ru-RU" sz="1800" dirty="0"/>
          </a:p>
        </p:txBody>
      </p:sp>
      <p:sp>
        <p:nvSpPr>
          <p:cNvPr id="12" name="Выноска 1 11"/>
          <p:cNvSpPr/>
          <p:nvPr/>
        </p:nvSpPr>
        <p:spPr>
          <a:xfrm>
            <a:off x="539144" y="4221088"/>
            <a:ext cx="1713093" cy="792088"/>
          </a:xfrm>
          <a:prstGeom prst="borderCallout1">
            <a:avLst>
              <a:gd name="adj1" fmla="val 46699"/>
              <a:gd name="adj2" fmla="val 104680"/>
              <a:gd name="adj3" fmla="val 23657"/>
              <a:gd name="adj4" fmla="val 1348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/>
                <a:ea typeface="Calibri"/>
              </a:rPr>
              <a:t>Череповецкий военный институт радиоэлектроники</a:t>
            </a:r>
            <a:endParaRPr lang="ru-RU" sz="1400" dirty="0"/>
          </a:p>
        </p:txBody>
      </p:sp>
      <p:sp>
        <p:nvSpPr>
          <p:cNvPr id="13" name="Выноска 1 12"/>
          <p:cNvSpPr/>
          <p:nvPr/>
        </p:nvSpPr>
        <p:spPr>
          <a:xfrm>
            <a:off x="539145" y="2943282"/>
            <a:ext cx="1727161" cy="844625"/>
          </a:xfrm>
          <a:prstGeom prst="borderCallout1">
            <a:avLst>
              <a:gd name="adj1" fmla="val 51425"/>
              <a:gd name="adj2" fmla="val 106468"/>
              <a:gd name="adj3" fmla="val 53475"/>
              <a:gd name="adj4" fmla="val 1321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/>
                <a:ea typeface="Calibri"/>
              </a:rPr>
              <a:t>Московский государственный горный университет</a:t>
            </a:r>
            <a:endParaRPr lang="ru-RU" sz="1400" dirty="0"/>
          </a:p>
        </p:txBody>
      </p:sp>
      <p:sp>
        <p:nvSpPr>
          <p:cNvPr id="14" name="Выноска 1 13"/>
          <p:cNvSpPr/>
          <p:nvPr/>
        </p:nvSpPr>
        <p:spPr>
          <a:xfrm>
            <a:off x="611560" y="1772815"/>
            <a:ext cx="1800200" cy="883567"/>
          </a:xfrm>
          <a:prstGeom prst="borderCallout1">
            <a:avLst>
              <a:gd name="adj1" fmla="val 48826"/>
              <a:gd name="adj2" fmla="val 109644"/>
              <a:gd name="adj3" fmla="val 95791"/>
              <a:gd name="adj4" fmla="val 1313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/>
                <a:ea typeface="Calibri"/>
              </a:rPr>
              <a:t>Уфимский государственный нефтяной университет</a:t>
            </a:r>
            <a:endParaRPr lang="ru-RU" sz="1400" dirty="0"/>
          </a:p>
        </p:txBody>
      </p:sp>
      <p:sp>
        <p:nvSpPr>
          <p:cNvPr id="15" name="Выноска 1 14"/>
          <p:cNvSpPr/>
          <p:nvPr/>
        </p:nvSpPr>
        <p:spPr>
          <a:xfrm>
            <a:off x="6072198" y="5786454"/>
            <a:ext cx="1727161" cy="648072"/>
          </a:xfrm>
          <a:prstGeom prst="borderCallout1">
            <a:avLst>
              <a:gd name="adj1" fmla="val -9469"/>
              <a:gd name="adj2" fmla="val -3875"/>
              <a:gd name="adj3" fmla="val -115798"/>
              <a:gd name="adj4" fmla="val -267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МФТИ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06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i="1" dirty="0">
                <a:solidFill>
                  <a:schemeClr val="tx1"/>
                </a:solidFill>
              </a:rPr>
              <a:t>Человек стремится </a:t>
            </a:r>
            <a:r>
              <a:rPr lang="ru-RU" i="1" dirty="0" smtClean="0">
                <a:solidFill>
                  <a:schemeClr val="tx1"/>
                </a:solidFill>
              </a:rPr>
              <a:t>каким-то  </a:t>
            </a:r>
            <a:r>
              <a:rPr lang="ru-RU" i="1" dirty="0">
                <a:solidFill>
                  <a:schemeClr val="tx1"/>
                </a:solidFill>
              </a:rPr>
              <a:t>адекватным способом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tx1"/>
                </a:solidFill>
              </a:rPr>
              <a:t>создать в </a:t>
            </a:r>
            <a:r>
              <a:rPr lang="ru-RU" i="1" dirty="0">
                <a:solidFill>
                  <a:schemeClr val="tx1"/>
                </a:solidFill>
              </a:rPr>
              <a:t>себе </a:t>
            </a:r>
            <a:r>
              <a:rPr lang="ru-RU" i="1" dirty="0" smtClean="0">
                <a:solidFill>
                  <a:schemeClr val="tx1"/>
                </a:solidFill>
              </a:rPr>
              <a:t> простую и  </a:t>
            </a:r>
            <a:r>
              <a:rPr lang="ru-RU" i="1" dirty="0">
                <a:solidFill>
                  <a:schemeClr val="tx1"/>
                </a:solidFill>
              </a:rPr>
              <a:t>ясную картину мира.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tx1"/>
                </a:solidFill>
              </a:rPr>
              <a:t>Высшим </a:t>
            </a:r>
            <a:r>
              <a:rPr lang="ru-RU" i="1" dirty="0">
                <a:solidFill>
                  <a:schemeClr val="tx1"/>
                </a:solidFill>
              </a:rPr>
              <a:t>долгом физиков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i="1" dirty="0">
                <a:solidFill>
                  <a:schemeClr val="tx1"/>
                </a:solidFill>
              </a:rPr>
              <a:t>является поиск общих элементарных </a:t>
            </a:r>
            <a:r>
              <a:rPr lang="ru-RU" i="1" dirty="0" smtClean="0">
                <a:solidFill>
                  <a:schemeClr val="tx1"/>
                </a:solidFill>
              </a:rPr>
              <a:t>законов,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tx1"/>
                </a:solidFill>
              </a:rPr>
              <a:t>из </a:t>
            </a:r>
            <a:r>
              <a:rPr lang="ru-RU" i="1" dirty="0">
                <a:solidFill>
                  <a:schemeClr val="tx1"/>
                </a:solidFill>
              </a:rPr>
              <a:t>которых </a:t>
            </a:r>
            <a:r>
              <a:rPr lang="ru-RU" i="1" dirty="0" smtClean="0">
                <a:solidFill>
                  <a:schemeClr val="tx1"/>
                </a:solidFill>
              </a:rPr>
              <a:t>… можно получить </a:t>
            </a:r>
            <a:r>
              <a:rPr lang="ru-RU" i="1" dirty="0">
                <a:solidFill>
                  <a:schemeClr val="tx1"/>
                </a:solidFill>
              </a:rPr>
              <a:t>картину мира.  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tx1"/>
                </a:solidFill>
              </a:rPr>
              <a:t>А</a:t>
            </a:r>
            <a:r>
              <a:rPr lang="ru-RU" sz="2000" b="1" dirty="0" smtClean="0">
                <a:solidFill>
                  <a:schemeClr val="tx1"/>
                </a:solidFill>
              </a:rPr>
              <a:t>. Эйнштейн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02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683567"/>
            <a:ext cx="8856984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Исследование процесса обучения физике: Сборник научных трудов. </a:t>
            </a:r>
            <a:r>
              <a:rPr lang="ru-RU" dirty="0" err="1" smtClean="0"/>
              <a:t>Вып</a:t>
            </a:r>
            <a:r>
              <a:rPr lang="ru-RU" dirty="0" smtClean="0"/>
              <a:t>. </a:t>
            </a:r>
            <a:r>
              <a:rPr lang="en-US" dirty="0" smtClean="0"/>
              <a:t>XII-XV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/под ред. Ю.А. </a:t>
            </a:r>
            <a:r>
              <a:rPr lang="ru-RU" dirty="0" err="1" smtClean="0"/>
              <a:t>Саурова</a:t>
            </a:r>
            <a:r>
              <a:rPr lang="ru-RU" dirty="0" smtClean="0"/>
              <a:t>. – Киров: Изд-во ИРО Кировской области, 2010-2013.-63 с.</a:t>
            </a:r>
          </a:p>
          <a:p>
            <a:r>
              <a:rPr lang="ru-RU" dirty="0" smtClean="0"/>
              <a:t>Модели и моделирование в методике обучения физике: Материалы докладов </a:t>
            </a:r>
            <a:r>
              <a:rPr lang="en-US" dirty="0" smtClean="0"/>
              <a:t>V </a:t>
            </a:r>
            <a:r>
              <a:rPr lang="ru-RU" dirty="0" smtClean="0"/>
              <a:t>всероссийской научно-теоретической конференции.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- Киров: Изд-во КИПК и ПРО, 2010.-107 с.</a:t>
            </a:r>
          </a:p>
          <a:p>
            <a:r>
              <a:rPr lang="ru-RU" dirty="0" err="1" smtClean="0"/>
              <a:t>Сауров</a:t>
            </a:r>
            <a:r>
              <a:rPr lang="ru-RU" dirty="0" smtClean="0"/>
              <a:t>, Ю. А. Принцип цикличности в методике обучения физике: Историко-методологический анализ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: Монография/Ю.А. </a:t>
            </a:r>
            <a:r>
              <a:rPr lang="ru-RU" dirty="0" err="1" smtClean="0"/>
              <a:t>Сауров.-Киров</a:t>
            </a:r>
            <a:r>
              <a:rPr lang="ru-RU" dirty="0" smtClean="0"/>
              <a:t>: Изд-во КИПК и ПРО, 2008.-224 с.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Сборник </a:t>
            </a:r>
            <a:r>
              <a:rPr lang="ru-RU" dirty="0" smtClean="0"/>
              <a:t>нормативных документов. </a:t>
            </a:r>
            <a:r>
              <a:rPr lang="ru-RU" dirty="0" smtClean="0"/>
              <a:t>Физика.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/сост</a:t>
            </a:r>
            <a:r>
              <a:rPr lang="ru-RU" dirty="0" smtClean="0"/>
              <a:t>. Э.Д. Днепров, А.Г. Аркадьев.- </a:t>
            </a:r>
            <a:r>
              <a:rPr lang="ru-RU" dirty="0" err="1" smtClean="0"/>
              <a:t>М.:Дрофа</a:t>
            </a:r>
            <a:r>
              <a:rPr lang="ru-RU" dirty="0" smtClean="0"/>
              <a:t>, 2013.-107, </a:t>
            </a:r>
            <a:r>
              <a:rPr lang="en-US" dirty="0" smtClean="0"/>
              <a:t>[5]</a:t>
            </a:r>
            <a:r>
              <a:rPr lang="ru-RU" dirty="0" smtClean="0"/>
              <a:t> с.</a:t>
            </a:r>
          </a:p>
          <a:p>
            <a:r>
              <a:rPr lang="ru-RU" dirty="0" smtClean="0"/>
              <a:t>Соколова Н.В</a:t>
            </a:r>
            <a:r>
              <a:rPr lang="ru-RU" dirty="0" smtClean="0"/>
              <a:t>. Теория </a:t>
            </a:r>
            <a:r>
              <a:rPr lang="ru-RU" dirty="0" smtClean="0"/>
              <a:t>и опыт использования принципа цикличности при обучении физике в старшей </a:t>
            </a:r>
            <a:r>
              <a:rPr lang="ru-RU" dirty="0" smtClean="0"/>
              <a:t>школе.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www.dissercat.com/content/teoriya-i-opyt-ispolzovaniya-printsipa-tsiklichnosti-pri-obuchenii-fizike-v-starshei-shkole</a:t>
            </a:r>
            <a:endParaRPr lang="ru-RU" dirty="0" smtClean="0"/>
          </a:p>
          <a:p>
            <a:r>
              <a:rPr lang="ru-RU" dirty="0" smtClean="0"/>
              <a:t>и другие…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781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2645558"/>
            <a:ext cx="3051230" cy="4095810"/>
          </a:xfrm>
          <a:prstGeom prst="roundRect">
            <a:avLst/>
          </a:prstGeom>
          <a:gradFill>
            <a:gsLst>
              <a:gs pos="1300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Ирина\AppData\Local\Microsoft\Windows\Temporary Internet Files\Content.IE5\LMFP4ELF\MC9004417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306" y="4310075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113864" y="2780928"/>
            <a:ext cx="3744416" cy="1944216"/>
          </a:xfrm>
          <a:prstGeom prst="wedgeRoundRectCallout">
            <a:avLst>
              <a:gd name="adj1" fmla="val -5824"/>
              <a:gd name="adj2" fmla="val 74382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Актуальность опыта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877202" y="2950758"/>
            <a:ext cx="3870449" cy="1604555"/>
          </a:xfrm>
          <a:noFill/>
          <a:ln/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Monotype Corsiva" pitchFamily="66" charset="0"/>
                <a:ea typeface="Calibri"/>
              </a:rPr>
              <a:t>Учебник подсказывает содержание, но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Calibri"/>
              </a:rPr>
              <a:t>напрямую 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  <a:ea typeface="Calibri"/>
              </a:rPr>
              <a:t>не закладывает усвоение логики научного познания. 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7077" y="3667121"/>
            <a:ext cx="1717229" cy="135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7"/>
          <p:cNvSpPr>
            <a:spLocks/>
          </p:cNvSpPr>
          <p:nvPr/>
        </p:nvSpPr>
        <p:spPr bwMode="gray">
          <a:xfrm>
            <a:off x="3594775" y="5023923"/>
            <a:ext cx="1474792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496"/>
            <a:ext cx="2808312" cy="378565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  <a:ea typeface="FangSong" pitchFamily="49" charset="-122"/>
              </a:rPr>
              <a:t>Человек должен не столько накапливать багаж знаний и умений, сколько </a:t>
            </a:r>
            <a:r>
              <a:rPr lang="ru-RU" dirty="0">
                <a:solidFill>
                  <a:prstClr val="black"/>
                </a:solidFill>
                <a:latin typeface="Monotype Corsiva" pitchFamily="66" charset="0"/>
                <a:ea typeface="FangSong" pitchFamily="49" charset="-122"/>
              </a:rPr>
              <a:t>самостоятельно их приобретать, </a:t>
            </a: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  <a:ea typeface="FangSong" pitchFamily="49" charset="-122"/>
              </a:rPr>
              <a:t>…выстраивать </a:t>
            </a:r>
            <a:r>
              <a:rPr lang="ru-RU" dirty="0">
                <a:solidFill>
                  <a:prstClr val="black"/>
                </a:solidFill>
                <a:latin typeface="Monotype Corsiva" pitchFamily="66" charset="0"/>
                <a:ea typeface="FangSong" pitchFamily="49" charset="-122"/>
              </a:rPr>
              <a:t>ситуации </a:t>
            </a: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  <a:ea typeface="FangSong" pitchFamily="49" charset="-122"/>
              </a:rPr>
              <a:t>самообразования.</a:t>
            </a:r>
          </a:p>
          <a:p>
            <a:pPr lvl="0" algn="r"/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  <a:ea typeface="FangSong" pitchFamily="49" charset="-122"/>
              </a:rPr>
              <a:t>ФГОС ООО</a:t>
            </a:r>
            <a:endParaRPr lang="ru-RU" b="0" dirty="0">
              <a:solidFill>
                <a:prstClr val="black"/>
              </a:solidFill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23762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518774" y="1948770"/>
            <a:ext cx="184531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Противоречие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72486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Инновационная направленность</a:t>
            </a:r>
            <a:endParaRPr lang="ru-RU" sz="44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15616" y="1844824"/>
            <a:ext cx="6984776" cy="1296144"/>
          </a:xfrm>
          <a:prstGeom prst="round2Diag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dirty="0" smtClean="0">
                <a:ln w="50800"/>
                <a:solidFill>
                  <a:sysClr val="windowText" lastClr="000000"/>
                </a:solidFill>
              </a:rPr>
              <a:t>Новый подход к организации процесса обучения физике</a:t>
            </a:r>
            <a:endParaRPr lang="ru-RU" dirty="0">
              <a:ln w="50800"/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15716" y="3645024"/>
            <a:ext cx="5184576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цикличности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64106" y="5023769"/>
            <a:ext cx="2520280" cy="1152128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hangingPunct="1"/>
            <a:r>
              <a:rPr kumimoji="0" lang="ru-RU" sz="2000" i="1" dirty="0">
                <a:solidFill>
                  <a:srgbClr val="000000"/>
                </a:solidFill>
              </a:rPr>
              <a:t>Учебные </a:t>
            </a:r>
          </a:p>
          <a:p>
            <a:pPr lvl="0" algn="ctr" eaLnBrk="1" hangingPunct="1"/>
            <a:r>
              <a:rPr kumimoji="0" lang="ru-RU" sz="2000" i="1" dirty="0">
                <a:solidFill>
                  <a:srgbClr val="000000"/>
                </a:solidFill>
              </a:rPr>
              <a:t>занятия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444208" y="5037701"/>
            <a:ext cx="2520280" cy="1152128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i="1" dirty="0"/>
              <a:t>Внеклассная</a:t>
            </a:r>
          </a:p>
          <a:p>
            <a:pPr algn="ctr">
              <a:spcBef>
                <a:spcPts val="0"/>
              </a:spcBef>
            </a:pPr>
            <a:r>
              <a:rPr lang="ru-RU" sz="1800" i="1" dirty="0"/>
              <a:t>деятельность</a:t>
            </a:r>
          </a:p>
        </p:txBody>
      </p:sp>
      <p:sp>
        <p:nvSpPr>
          <p:cNvPr id="13" name="Freeform 35"/>
          <p:cNvSpPr>
            <a:spLocks noEditPoints="1"/>
          </p:cNvSpPr>
          <p:nvPr/>
        </p:nvSpPr>
        <p:spPr bwMode="gray">
          <a:xfrm rot="5828701">
            <a:off x="1132953" y="4092800"/>
            <a:ext cx="957525" cy="895924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855ADA">
                  <a:gamma/>
                  <a:tint val="39216"/>
                  <a:invGamma/>
                </a:srgbClr>
              </a:gs>
              <a:gs pos="100000">
                <a:srgbClr val="855ADA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35"/>
          <p:cNvSpPr>
            <a:spLocks noEditPoints="1"/>
          </p:cNvSpPr>
          <p:nvPr/>
        </p:nvSpPr>
        <p:spPr bwMode="gray">
          <a:xfrm rot="15771299" flipH="1">
            <a:off x="7146522" y="4081469"/>
            <a:ext cx="886076" cy="918587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855ADA">
                  <a:gamma/>
                  <a:tint val="39216"/>
                  <a:invGamma/>
                </a:srgbClr>
              </a:gs>
              <a:gs pos="100000">
                <a:srgbClr val="855ADA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5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 bwMode="auto">
          <a:xfrm>
            <a:off x="1308745" y="2144256"/>
            <a:ext cx="2954610" cy="142876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1313990" y="4793162"/>
            <a:ext cx="2977503" cy="144415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 bwMode="auto">
          <a:xfrm>
            <a:off x="5415274" y="4815392"/>
            <a:ext cx="3014377" cy="142192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5436666" y="2144256"/>
            <a:ext cx="2992986" cy="142876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2428860" y="3561616"/>
            <a:ext cx="357190" cy="130754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rot="5400000">
            <a:off x="4645718" y="2206004"/>
            <a:ext cx="357190" cy="1224706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6200000">
            <a:off x="4759245" y="4934108"/>
            <a:ext cx="357190" cy="1233696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 rot="10800000">
            <a:off x="6643702" y="3504998"/>
            <a:ext cx="357190" cy="129215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 bwMode="auto">
          <a:xfrm>
            <a:off x="1751321" y="2555231"/>
            <a:ext cx="2069457" cy="500066"/>
          </a:xfrm>
          <a:prstGeom prst="actionButtonBlank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Факты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 bwMode="auto">
          <a:xfrm>
            <a:off x="1893075" y="5289349"/>
            <a:ext cx="1785950" cy="428628"/>
          </a:xfrm>
          <a:prstGeom prst="actionButtonBlank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Модель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3" action="ppaction://hlinksldjump" highlightClick="1"/>
          </p:cNvPr>
          <p:cNvSpPr/>
          <p:nvPr/>
        </p:nvSpPr>
        <p:spPr bwMode="auto">
          <a:xfrm>
            <a:off x="5572132" y="5300923"/>
            <a:ext cx="2672276" cy="428628"/>
          </a:xfrm>
          <a:prstGeom prst="actionButtonBlank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Следствия</a:t>
            </a:r>
            <a:endParaRPr kumimoji="1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Управляющая кнопка: настраиваемая 21">
            <a:hlinkClick r:id="rId4" action="ppaction://hlinksldjump" highlightClick="1"/>
          </p:cNvPr>
          <p:cNvSpPr/>
          <p:nvPr/>
        </p:nvSpPr>
        <p:spPr bwMode="auto">
          <a:xfrm>
            <a:off x="5466181" y="2628932"/>
            <a:ext cx="3000396" cy="428628"/>
          </a:xfrm>
          <a:prstGeom prst="actionButtonBlank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Эксперимент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цикличности в </a:t>
            </a:r>
          </a:p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логике познания природы</a:t>
            </a:r>
            <a:endParaRPr lang="ru-RU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712968" cy="1071570"/>
          </a:xfrm>
          <a:noFill/>
          <a:ln/>
        </p:spPr>
        <p:txBody>
          <a:bodyPr>
            <a:normAutofit fontScale="90000"/>
          </a:bodyPr>
          <a:lstStyle/>
          <a:p>
            <a:pPr algn="l" eaLnBrk="0" hangingPunct="0">
              <a:tabLst>
                <a:tab pos="87313" algn="l"/>
              </a:tabLst>
            </a:pPr>
            <a:r>
              <a:rPr lang="en-US" sz="4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Faktum</a:t>
            </a:r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(</a:t>
            </a:r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лат.</a:t>
            </a:r>
            <a:r>
              <a:rPr lang="en-US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)</a:t>
            </a:r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– </a:t>
            </a:r>
            <a: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сделанное, свершившееся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2000240"/>
            <a:ext cx="7815812" cy="4000528"/>
          </a:xfrm>
          <a:noFill/>
          <a:ln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Факт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Наблюдение </a:t>
            </a:r>
            <a:r>
              <a:rPr lang="ru-RU" sz="3200" b="1" dirty="0">
                <a:solidFill>
                  <a:schemeClr val="tx1"/>
                </a:solidFill>
              </a:rPr>
              <a:t>явления в </a:t>
            </a:r>
            <a:r>
              <a:rPr lang="ru-RU" sz="3200" b="1" dirty="0" smtClean="0">
                <a:solidFill>
                  <a:schemeClr val="tx1"/>
                </a:solidFill>
              </a:rPr>
              <a:t>природе</a:t>
            </a:r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Исторический опыт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Известные теоретические положения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Результаты эксперимента</a:t>
            </a:r>
            <a:endParaRPr lang="ru-RU" sz="3200" b="1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ru-RU" dirty="0"/>
              <a:t>	</a:t>
            </a:r>
          </a:p>
          <a:p>
            <a:pPr>
              <a:buClrTx/>
              <a:buFontTx/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712968" cy="745382"/>
          </a:xfrm>
          <a:noFill/>
          <a:ln/>
        </p:spPr>
        <p:txBody>
          <a:bodyPr anchor="b">
            <a:normAutofit fontScale="90000"/>
          </a:bodyPr>
          <a:lstStyle/>
          <a:p>
            <a:pPr algn="l" eaLnBrk="0" hangingPunct="0"/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</a:rPr>
              <a:t>Modulus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лат.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</a:rPr>
              <a:t>мера, образец, в самом  широком смысле — любой мысленный или знаковый образ моделируемого объекта</a:t>
            </a:r>
            <a:endParaRPr lang="ru-RU" sz="27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545714" y="1758832"/>
            <a:ext cx="8246150" cy="4572032"/>
          </a:xfrm>
          <a:noFill/>
          <a:ln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Модель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Объяснение сути изучаемого явления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Выделение ключевых в данной ситуации свойств реального объекта и абстрагирование от остальных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Выделение характеристик модели объекта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 некоторых случаях законы и основные закономерности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40960" cy="931388"/>
          </a:xfrm>
          <a:noFill/>
          <a:ln/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Следствие -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обстоятельство, положение, являющееся выводом из чего-нибудь, вытекающее из чего-нибудь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785926"/>
            <a:ext cx="7603208" cy="4643470"/>
          </a:xfrm>
          <a:noFill/>
          <a:ln/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5100" b="1" dirty="0" smtClean="0">
                <a:solidFill>
                  <a:schemeClr val="tx1"/>
                </a:solidFill>
              </a:rPr>
              <a:t>Следствия</a:t>
            </a:r>
          </a:p>
          <a:p>
            <a:pPr algn="ctr">
              <a:buNone/>
            </a:pPr>
            <a:endParaRPr lang="ru-RU" sz="45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 smtClean="0">
                <a:solidFill>
                  <a:schemeClr val="tx1"/>
                </a:solidFill>
              </a:rPr>
              <a:t>Зависимости</a:t>
            </a:r>
            <a:r>
              <a:rPr lang="ru-RU" sz="5100" b="1" dirty="0">
                <a:solidFill>
                  <a:schemeClr val="tx1"/>
                </a:solidFill>
              </a:rPr>
              <a:t>, выведенные из основного </a:t>
            </a:r>
            <a:r>
              <a:rPr lang="ru-RU" sz="5100" b="1" dirty="0" smtClean="0">
                <a:solidFill>
                  <a:schemeClr val="tx1"/>
                </a:solidFill>
              </a:rPr>
              <a:t>закона</a:t>
            </a:r>
          </a:p>
          <a:p>
            <a:pPr>
              <a:lnSpc>
                <a:spcPct val="120000"/>
              </a:lnSpc>
            </a:pPr>
            <a:r>
              <a:rPr lang="ru-RU" sz="5100" b="1" dirty="0" smtClean="0">
                <a:solidFill>
                  <a:schemeClr val="tx1"/>
                </a:solidFill>
              </a:rPr>
              <a:t>Объяснение на основе модели подобных явлений</a:t>
            </a:r>
          </a:p>
          <a:p>
            <a:pPr>
              <a:lnSpc>
                <a:spcPct val="120000"/>
              </a:lnSpc>
            </a:pPr>
            <a:r>
              <a:rPr lang="ru-RU" sz="5100" b="1" dirty="0" smtClean="0">
                <a:solidFill>
                  <a:schemeClr val="tx1"/>
                </a:solidFill>
              </a:rPr>
              <a:t>Границы применимости модели объекта</a:t>
            </a:r>
            <a:endParaRPr lang="ru-RU" sz="5100" b="1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endParaRPr lang="ru-RU" sz="4500" dirty="0"/>
          </a:p>
          <a:p>
            <a:pPr>
              <a:buClrTx/>
              <a:buFontTx/>
              <a:buNone/>
            </a:pPr>
            <a:r>
              <a:rPr lang="ru-RU" dirty="0"/>
              <a:t>	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1080120"/>
          </a:xfrm>
          <a:noFill/>
          <a:ln/>
        </p:spPr>
        <p:txBody>
          <a:bodyPr>
            <a:normAutofit fontScale="90000"/>
          </a:bodyPr>
          <a:lstStyle/>
          <a:p>
            <a:pPr algn="l" eaLnBrk="0" hangingPunct="0">
              <a:tabLst>
                <a:tab pos="182563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Experimentum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лат.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) -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проба, опыт, метод познания, при помощи которого в контролируемых и управляемых условиях исследуются явления действительности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971600" y="1916832"/>
            <a:ext cx="7886680" cy="3939350"/>
          </a:xfrm>
          <a:noFill/>
          <a:ln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Эксперимент</a:t>
            </a:r>
          </a:p>
          <a:p>
            <a:pPr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Исторический эксперимент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Специально поставленный эксперимент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Применение модели объекта для решения конкретных задач, в том числе в технике, </a:t>
            </a:r>
            <a:r>
              <a:rPr lang="ru-RU" sz="2800" b="1" smtClean="0">
                <a:solidFill>
                  <a:schemeClr val="tx1"/>
                </a:solidFill>
              </a:rPr>
              <a:t>на производстве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2230</TotalTime>
  <Words>856</Words>
  <Application>Microsoft Office PowerPoint</Application>
  <PresentationFormat>Экран (4:3)</PresentationFormat>
  <Paragraphs>186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Decatur</vt:lpstr>
      <vt:lpstr>Как познать мир</vt:lpstr>
      <vt:lpstr>Слайд 2</vt:lpstr>
      <vt:lpstr>Актуальность опыта</vt:lpstr>
      <vt:lpstr>Инновационная направленность</vt:lpstr>
      <vt:lpstr>Слайд 5</vt:lpstr>
      <vt:lpstr>Faktum (лат.) – сделанное, свершившееся </vt:lpstr>
      <vt:lpstr>Modulus (лат.) - мера, образец, в самом  широком смысле — любой мысленный или знаковый образ моделируемого объекта</vt:lpstr>
      <vt:lpstr>Следствие - обстоятельство, положение, являющееся выводом из чего-нибудь, вытекающее из чего-нибудь</vt:lpstr>
      <vt:lpstr>Experimentum (лат.) - проба, опыт, метод познания, при помощи которого в контролируемых и управляемых условиях исследуются явления действительности </vt:lpstr>
      <vt:lpstr>Соответствие этапов урока изучения нового материала и первичного закрепления этапам логики познания (на примере урока «Взаимодействие тел», 7 класс) </vt:lpstr>
      <vt:lpstr>Соответствие этапов решения задачи этапам логики познания </vt:lpstr>
      <vt:lpstr>Наука начинается там,  где начинают измерять</vt:lpstr>
      <vt:lpstr>Предметные результаты</vt:lpstr>
      <vt:lpstr>Предметные результаты</vt:lpstr>
      <vt:lpstr>Предметные результаты</vt:lpstr>
      <vt:lpstr>Метапредметные результаты</vt:lpstr>
      <vt:lpstr>Личностные результаты</vt:lpstr>
      <vt:lpstr>Личностные результаты</vt:lpstr>
      <vt:lpstr>Личностные результаты</vt:lpstr>
      <vt:lpstr>Источники 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User</dc:creator>
  <cp:lastModifiedBy>Гимназия</cp:lastModifiedBy>
  <cp:revision>178</cp:revision>
  <cp:lastPrinted>1996-03-19T21:02:48Z</cp:lastPrinted>
  <dcterms:created xsi:type="dcterms:W3CDTF">2011-07-14T07:45:06Z</dcterms:created>
  <dcterms:modified xsi:type="dcterms:W3CDTF">2014-08-14T07:32:36Z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TC010183871049</vt:lpwstr>
  </property>
</Properties>
</file>