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1" r:id="rId3"/>
    <p:sldId id="293" r:id="rId4"/>
    <p:sldId id="303" r:id="rId5"/>
    <p:sldId id="299" r:id="rId6"/>
    <p:sldId id="302" r:id="rId7"/>
    <p:sldId id="292" r:id="rId8"/>
    <p:sldId id="258" r:id="rId9"/>
    <p:sldId id="259" r:id="rId10"/>
    <p:sldId id="261" r:id="rId11"/>
    <p:sldId id="260" r:id="rId12"/>
    <p:sldId id="262" r:id="rId13"/>
    <p:sldId id="263" r:id="rId14"/>
    <p:sldId id="264" r:id="rId15"/>
    <p:sldId id="265" r:id="rId16"/>
    <p:sldId id="305" r:id="rId17"/>
    <p:sldId id="266" r:id="rId18"/>
    <p:sldId id="267" r:id="rId19"/>
    <p:sldId id="310" r:id="rId20"/>
    <p:sldId id="268" r:id="rId21"/>
    <p:sldId id="269" r:id="rId22"/>
    <p:sldId id="307" r:id="rId23"/>
    <p:sldId id="270" r:id="rId24"/>
    <p:sldId id="312" r:id="rId25"/>
    <p:sldId id="271" r:id="rId26"/>
    <p:sldId id="272" r:id="rId27"/>
    <p:sldId id="273" r:id="rId28"/>
    <p:sldId id="274" r:id="rId29"/>
    <p:sldId id="308" r:id="rId30"/>
    <p:sldId id="275" r:id="rId31"/>
    <p:sldId id="276" r:id="rId32"/>
    <p:sldId id="277" r:id="rId33"/>
    <p:sldId id="278" r:id="rId34"/>
    <p:sldId id="279" r:id="rId35"/>
    <p:sldId id="309" r:id="rId36"/>
    <p:sldId id="280" r:id="rId37"/>
    <p:sldId id="311" r:id="rId38"/>
    <p:sldId id="281" r:id="rId39"/>
    <p:sldId id="282" r:id="rId40"/>
    <p:sldId id="283" r:id="rId41"/>
    <p:sldId id="284" r:id="rId42"/>
    <p:sldId id="306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6" r:id="rId51"/>
    <p:sldId id="294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852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D43B-D872-4651-8FF3-91D35A7DB0C6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C719-F627-49C5-8E44-E3DC70ADF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28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D43B-D872-4651-8FF3-91D35A7DB0C6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C719-F627-49C5-8E44-E3DC70ADF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77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D43B-D872-4651-8FF3-91D35A7DB0C6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C719-F627-49C5-8E44-E3DC70ADF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29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D43B-D872-4651-8FF3-91D35A7DB0C6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C719-F627-49C5-8E44-E3DC70ADF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51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D43B-D872-4651-8FF3-91D35A7DB0C6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C719-F627-49C5-8E44-E3DC70ADF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89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D43B-D872-4651-8FF3-91D35A7DB0C6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C719-F627-49C5-8E44-E3DC70ADF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14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D43B-D872-4651-8FF3-91D35A7DB0C6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C719-F627-49C5-8E44-E3DC70ADF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3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D43B-D872-4651-8FF3-91D35A7DB0C6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C719-F627-49C5-8E44-E3DC70ADF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542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D43B-D872-4651-8FF3-91D35A7DB0C6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C719-F627-49C5-8E44-E3DC70ADF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74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D43B-D872-4651-8FF3-91D35A7DB0C6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C719-F627-49C5-8E44-E3DC70ADF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44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D43B-D872-4651-8FF3-91D35A7DB0C6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C719-F627-49C5-8E44-E3DC70ADF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02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5D43B-D872-4651-8FF3-91D35A7DB0C6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C719-F627-49C5-8E44-E3DC70ADF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74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306" cy="6857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1936" y="2339560"/>
            <a:ext cx="93653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Georgia" panose="02040502050405020303" pitchFamily="18" charset="0"/>
                <a:cs typeface="ISOCT" panose="00000400000000000000" pitchFamily="2" charset="0"/>
              </a:rPr>
              <a:t>Опыт об опыте: </a:t>
            </a:r>
            <a:r>
              <a:rPr lang="ru-RU" sz="4000" dirty="0" smtClean="0">
                <a:solidFill>
                  <a:srgbClr val="FF0000"/>
                </a:solidFill>
                <a:latin typeface="Georgia" panose="02040502050405020303" pitchFamily="18" charset="0"/>
                <a:cs typeface="ISOCT" panose="00000400000000000000" pitchFamily="2" charset="0"/>
              </a:rPr>
              <a:t>как подготовиться к методическому семинару</a:t>
            </a:r>
          </a:p>
          <a:p>
            <a:pPr marL="806450"/>
            <a:endParaRPr lang="ru-RU" sz="1400" dirty="0" smtClean="0">
              <a:latin typeface="Georgia" panose="02040502050405020303" pitchFamily="18" charset="0"/>
              <a:cs typeface="ISOCT" panose="00000400000000000000" pitchFamily="2" charset="0"/>
            </a:endParaRPr>
          </a:p>
          <a:p>
            <a:pPr marL="806450"/>
            <a:r>
              <a:rPr lang="ru-RU" sz="3200" dirty="0" smtClean="0">
                <a:latin typeface="Georgia" panose="02040502050405020303" pitchFamily="18" charset="0"/>
                <a:cs typeface="ISOCT" panose="00000400000000000000" pitchFamily="2" charset="0"/>
              </a:rPr>
              <a:t>Иван Алексеевич Смирнов, к. б. н.,</a:t>
            </a:r>
          </a:p>
          <a:p>
            <a:pPr marL="806450"/>
            <a:r>
              <a:rPr lang="ru-RU" sz="2800" dirty="0" smtClean="0">
                <a:latin typeface="Georgia" panose="02040502050405020303" pitchFamily="18" charset="0"/>
                <a:cs typeface="ISOCT" panose="00000400000000000000" pitchFamily="2" charset="0"/>
              </a:rPr>
              <a:t>Заместитель директора</a:t>
            </a:r>
            <a:br>
              <a:rPr lang="ru-RU" sz="2800" dirty="0" smtClean="0">
                <a:latin typeface="Georgia" panose="02040502050405020303" pitchFamily="18" charset="0"/>
                <a:cs typeface="ISOCT" panose="00000400000000000000" pitchFamily="2" charset="0"/>
              </a:rPr>
            </a:br>
            <a:r>
              <a:rPr lang="ru-RU" sz="2800" dirty="0" smtClean="0">
                <a:latin typeface="Georgia" panose="02040502050405020303" pitchFamily="18" charset="0"/>
                <a:cs typeface="ISOCT" panose="00000400000000000000" pitchFamily="2" charset="0"/>
              </a:rPr>
              <a:t>АНОО «Гимназия </a:t>
            </a:r>
            <a:r>
              <a:rPr lang="ru-RU" sz="2800" dirty="0" err="1" smtClean="0">
                <a:latin typeface="Georgia" panose="02040502050405020303" pitchFamily="18" charset="0"/>
                <a:cs typeface="ISOCT" panose="00000400000000000000" pitchFamily="2" charset="0"/>
              </a:rPr>
              <a:t>свт</a:t>
            </a:r>
            <a:r>
              <a:rPr lang="ru-RU" sz="2800" dirty="0" smtClean="0">
                <a:latin typeface="Georgia" panose="02040502050405020303" pitchFamily="18" charset="0"/>
                <a:cs typeface="ISOCT" panose="00000400000000000000" pitchFamily="2" charset="0"/>
              </a:rPr>
              <a:t>. Василия Великого» </a:t>
            </a:r>
            <a:endParaRPr lang="ru-RU" sz="2800" dirty="0">
              <a:latin typeface="Georgia" panose="02040502050405020303" pitchFamily="18" charset="0"/>
              <a:cs typeface="ISOC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85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"/>
            <a:ext cx="12192303" cy="685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1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"/>
            <a:ext cx="12192303" cy="685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71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"/>
            <a:ext cx="12192303" cy="68578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" y="0"/>
            <a:ext cx="12192303" cy="685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05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" y="173"/>
            <a:ext cx="12192302" cy="685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59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" y="173"/>
            <a:ext cx="12192302" cy="68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45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" y="173"/>
            <a:ext cx="12192300" cy="68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64081" y="1736004"/>
            <a:ext cx="106277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демонстрирует творческий подход и способность найти неожиданные решения педагогических </a:t>
            </a:r>
            <a:r>
              <a:rPr lang="ru-RU" sz="3200" dirty="0" smtClean="0"/>
              <a:t>задач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использует разнообразные форматы представления информации о своей профессиональной деятельности (текст, изображения, аудио, видео и др</a:t>
            </a:r>
            <a:r>
              <a:rPr lang="ru-RU" sz="3200" dirty="0" smtClean="0"/>
              <a:t>.)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демонстрирует педагогический кругозор и общую эрудицию, корректно использует профессиональную терминологию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Критерии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840602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" y="173"/>
            <a:ext cx="12192300" cy="68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06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" y="173"/>
            <a:ext cx="12192298" cy="68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9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64080" y="1736004"/>
            <a:ext cx="11351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описывает алгоритм применения представляемой образовательной технологии с опорой на реальные педагогические ситуации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Критерии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578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Смотрим критерии</a:t>
            </a:r>
            <a:endParaRPr lang="ru-RU" sz="4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349030"/>
              </p:ext>
            </p:extLst>
          </p:nvPr>
        </p:nvGraphicFramePr>
        <p:xfrm>
          <a:off x="476250" y="1295059"/>
          <a:ext cx="11344275" cy="49866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420225"/>
                <a:gridCol w="1924050"/>
              </a:tblGrid>
              <a:tr h="792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</a:rPr>
                        <a:t>Критерии и показатели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Сумма баллов</a:t>
                      </a: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</a:tr>
              <a:tr h="792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Результативность и практическая применимость</a:t>
                      </a: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– 10</a:t>
                      </a: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</a:tr>
              <a:tr h="10197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Коммуникативная культура</a:t>
                      </a: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– 10</a:t>
                      </a: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</a:tr>
              <a:tr h="792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Оригинальность и творчество</a:t>
                      </a: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– 10</a:t>
                      </a: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</a:tr>
              <a:tr h="792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Научная корректность и методическая грамотность</a:t>
                      </a: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– 10</a:t>
                      </a: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</a:tr>
              <a:tr h="792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Информационная и языковая грамотность</a:t>
                      </a: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– 10</a:t>
                      </a: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</a:tr>
              <a:tr h="792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– 50</a:t>
                      </a: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386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" y="173"/>
            <a:ext cx="12192298" cy="68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92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" y="173"/>
            <a:ext cx="12192296" cy="68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78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64080" y="1736004"/>
            <a:ext cx="113516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демонстрирует знание интерактивных  технологий поддержки самостоятельности </a:t>
            </a:r>
            <a:r>
              <a:rPr lang="ru-RU" sz="3600" dirty="0" smtClean="0"/>
              <a:t>обучающихся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демонстрирует знание активных  форм  вовлечения обучающихся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Критерии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727093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" y="173"/>
            <a:ext cx="12192296" cy="68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77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64080" y="1736004"/>
            <a:ext cx="11351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обосновывает применяемые методы и приемы при описании представляемого опыта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Критерии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091402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" y="173"/>
            <a:ext cx="12192294" cy="68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17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" y="173"/>
            <a:ext cx="12192294" cy="685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79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" y="173"/>
            <a:ext cx="12192293" cy="685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40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" y="173"/>
            <a:ext cx="12192293" cy="68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66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64080" y="1736004"/>
            <a:ext cx="113516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обосновывает целесообразность транслирования своего педагогического </a:t>
            </a:r>
            <a:r>
              <a:rPr lang="ru-RU" sz="3600" dirty="0" smtClean="0"/>
              <a:t>опыта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демонстрирует научный взгляд на методические проблемы современного </a:t>
            </a:r>
            <a:r>
              <a:rPr lang="ru-RU" sz="3600" dirty="0" smtClean="0"/>
              <a:t>образования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Критерии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501182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Смотрим критерии</a:t>
            </a:r>
            <a:endParaRPr lang="ru-RU" sz="4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005204"/>
              </p:ext>
            </p:extLst>
          </p:nvPr>
        </p:nvGraphicFramePr>
        <p:xfrm>
          <a:off x="338489" y="1452486"/>
          <a:ext cx="11317705" cy="504507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13768"/>
                <a:gridCol w="819235"/>
                <a:gridCol w="984702"/>
              </a:tblGrid>
              <a:tr h="5552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</a:rPr>
                        <a:t>Критерии и показатели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25852" marR="25852" marT="0" marB="0"/>
                </a:tc>
              </a:tr>
              <a:tr h="5552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Результативность и практическая применимость</a:t>
                      </a: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3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25852" marR="25852" marT="0" marB="0"/>
                </a:tc>
              </a:tr>
              <a:tr h="5552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 обосновывает применяемые методы и приемы при описании представляемого опыта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3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25852" marR="25852" marT="0" marB="0"/>
                </a:tc>
              </a:tr>
              <a:tr h="5552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1.2. описывает алгоритм применения представляемой образовательной технологии с опорой на реальные педагогические ситуации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3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25852" marR="25852" marT="0" marB="0"/>
                </a:tc>
              </a:tr>
              <a:tr h="5552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1.3. приводит конкретные аргументы, демонстрирует результативность применяемых  приемов и методов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25852" marR="25852" marT="0" marB="0"/>
                </a:tc>
              </a:tr>
              <a:tr h="237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1.4. обосновывает целесообразность транслирования своего педагогического опыта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</a:tr>
              <a:tr h="5552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1.5. раскрывает необходимые для использования представляемой практики условия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852" marR="258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867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" y="173"/>
            <a:ext cx="12192291" cy="68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28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" y="173"/>
            <a:ext cx="12192291" cy="685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12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" y="173"/>
            <a:ext cx="12192289" cy="685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72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" y="173"/>
            <a:ext cx="12192289" cy="68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15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" y="173"/>
            <a:ext cx="12192287" cy="68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88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64080" y="1736004"/>
            <a:ext cx="11351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использует разнообразные источники информации и образовательные ресурсы (в том числе и электронные)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Критерии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9367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" y="173"/>
            <a:ext cx="12192287" cy="685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21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64080" y="1736004"/>
            <a:ext cx="11351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раскрывает необходимые для использования представляемой практики условия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Критерии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33721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" y="173"/>
            <a:ext cx="12192286" cy="685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7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" y="173"/>
            <a:ext cx="12192286" cy="68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8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21230" y="1221654"/>
            <a:ext cx="101705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самокритично оценивает собственные педагогические </a:t>
            </a:r>
            <a:r>
              <a:rPr lang="ru-RU" sz="3600" dirty="0" smtClean="0"/>
              <a:t>достижения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демонстрирует понимание важности взаимодействия в педагогической </a:t>
            </a:r>
            <a:r>
              <a:rPr lang="ru-RU" sz="3600" dirty="0" smtClean="0"/>
              <a:t>деятельности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Всегда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07665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" y="173"/>
            <a:ext cx="12192284" cy="68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73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" y="173"/>
            <a:ext cx="12192284" cy="685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29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64080" y="1736004"/>
            <a:ext cx="11351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приводит конкретные аргументы, демонстрирует результативность применяемых  приемов и методов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Критерии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91591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" y="173"/>
            <a:ext cx="12192282" cy="685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31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" y="173"/>
            <a:ext cx="12192282" cy="68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47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" y="173"/>
            <a:ext cx="12192280" cy="68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94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" y="173"/>
            <a:ext cx="12192280" cy="68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42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" y="173"/>
            <a:ext cx="12192278" cy="68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61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" y="173"/>
            <a:ext cx="12192278" cy="68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516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" y="173"/>
            <a:ext cx="12192277" cy="68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2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21230" y="1221654"/>
            <a:ext cx="113516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умеет вести конструктивный диалог, выделяет главное при выражении своей профессиональной </a:t>
            </a:r>
            <a:r>
              <a:rPr lang="ru-RU" sz="3600" dirty="0" smtClean="0"/>
              <a:t>позиции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точно и полно отвечает на вопросы экспертов (членов жюри</a:t>
            </a:r>
            <a:r>
              <a:rPr lang="ru-RU" sz="3600" dirty="0" smtClean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убедительно аргументирует собственную позицию по обсуждаемым </a:t>
            </a:r>
            <a:r>
              <a:rPr lang="ru-RU" sz="3600" dirty="0" smtClean="0"/>
              <a:t>вопросам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проявляет уважение к другим точкам </a:t>
            </a:r>
            <a:r>
              <a:rPr lang="ru-RU" sz="3600" dirty="0" smtClean="0"/>
              <a:t>зрения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отвечает на вопросы экспертов (членов жюри), использует художественные образы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После выступления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6034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[</a:t>
            </a:r>
            <a:r>
              <a:rPr lang="ru-RU" sz="2400" dirty="0" smtClean="0">
                <a:solidFill>
                  <a:prstClr val="black"/>
                </a:solidFill>
              </a:rPr>
              <a:t>подведем итоги</a:t>
            </a:r>
            <a:r>
              <a:rPr lang="en-US" sz="2400" dirty="0" smtClean="0">
                <a:solidFill>
                  <a:prstClr val="black"/>
                </a:solidFill>
              </a:rPr>
              <a:t>]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6530" y="2040556"/>
            <a:ext cx="83258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</a:rPr>
              <a:t>Полезные советы: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 smtClean="0">
                <a:solidFill>
                  <a:prstClr val="black"/>
                </a:solidFill>
              </a:rPr>
              <a:t>Внимательно смотрим критерии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 smtClean="0"/>
              <a:t>Проявляем индивидуальность </a:t>
            </a:r>
            <a:r>
              <a:rPr lang="ru-RU" sz="3600" dirty="0"/>
              <a:t>и </a:t>
            </a:r>
            <a:r>
              <a:rPr lang="ru-RU" sz="3600" dirty="0" smtClean="0"/>
              <a:t>избегаем шаблонов!</a:t>
            </a:r>
            <a:endParaRPr lang="ru-RU" sz="3600" dirty="0" smtClean="0">
              <a:solidFill>
                <a:prstClr val="black"/>
              </a:solidFill>
            </a:endParaRPr>
          </a:p>
          <a:p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09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306" cy="6857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3781" y="2319894"/>
            <a:ext cx="936538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Georgia" panose="02040502050405020303" pitchFamily="18" charset="0"/>
                <a:cs typeface="ISOCT" panose="00000400000000000000" pitchFamily="2" charset="0"/>
              </a:rPr>
              <a:t>ismirnoff@ya.ru</a:t>
            </a:r>
          </a:p>
          <a:p>
            <a:r>
              <a:rPr lang="en-US" sz="4000" b="1" u="sng" dirty="0" smtClean="0">
                <a:solidFill>
                  <a:srgbClr val="FF0000"/>
                </a:solidFill>
                <a:latin typeface="Georgia" panose="02040502050405020303" pitchFamily="18" charset="0"/>
                <a:cs typeface="ISOCT" panose="00000400000000000000" pitchFamily="2" charset="0"/>
              </a:rPr>
              <a:t>biosmirnov.ru</a:t>
            </a:r>
            <a:endParaRPr lang="ru-RU" sz="4000" b="1" u="sng" dirty="0">
              <a:solidFill>
                <a:srgbClr val="FF0000"/>
              </a:solidFill>
              <a:latin typeface="Georgia" panose="02040502050405020303" pitchFamily="18" charset="0"/>
              <a:cs typeface="ISOCT" panose="00000400000000000000" pitchFamily="2" charset="0"/>
            </a:endParaRPr>
          </a:p>
          <a:p>
            <a:pPr marL="806450"/>
            <a:endParaRPr lang="ru-RU" sz="1400" dirty="0" smtClean="0">
              <a:latin typeface="Georgia" panose="02040502050405020303" pitchFamily="18" charset="0"/>
              <a:cs typeface="ISOCT" panose="00000400000000000000" pitchFamily="2" charset="0"/>
            </a:endParaRPr>
          </a:p>
          <a:p>
            <a:pPr marL="806450" algn="ctr"/>
            <a:endParaRPr lang="en-US" sz="2400" dirty="0" smtClean="0">
              <a:latin typeface="Georgia" panose="02040502050405020303" pitchFamily="18" charset="0"/>
              <a:cs typeface="ISOCT" panose="00000400000000000000" pitchFamily="2" charset="0"/>
            </a:endParaRPr>
          </a:p>
          <a:p>
            <a:pPr marL="806450"/>
            <a:r>
              <a:rPr lang="ru-RU" sz="4400" dirty="0" smtClean="0">
                <a:latin typeface="Georgia" panose="02040502050405020303" pitchFamily="18" charset="0"/>
                <a:cs typeface="ISOCT" panose="00000400000000000000" pitchFamily="2" charset="0"/>
              </a:rPr>
              <a:t>Иван Алексеевич Смирнов</a:t>
            </a:r>
          </a:p>
        </p:txBody>
      </p:sp>
    </p:spTree>
    <p:extLst>
      <p:ext uri="{BB962C8B-B14F-4D97-AF65-F5344CB8AC3E}">
        <p14:creationId xmlns:p14="http://schemas.microsoft.com/office/powerpoint/2010/main" val="1717992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0" y="221381"/>
            <a:ext cx="41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ru-RU" sz="2400" dirty="0" smtClean="0"/>
              <a:t>заметки на полях</a:t>
            </a:r>
            <a:r>
              <a:rPr lang="en-US" sz="2400" dirty="0" smtClean="0"/>
              <a:t>]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21230" y="1221654"/>
            <a:ext cx="113516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использует </a:t>
            </a:r>
            <a:r>
              <a:rPr lang="ru-RU" sz="3600" dirty="0"/>
              <a:t>яркие ораторские </a:t>
            </a:r>
            <a:r>
              <a:rPr lang="ru-RU" sz="3600" dirty="0" smtClean="0"/>
              <a:t>приемы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в речи конкурсанта отсутствуют ошибки (орфоэпические, лексические, грамматические</a:t>
            </a:r>
            <a:r>
              <a:rPr lang="ru-RU" sz="3600" dirty="0" smtClean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демонстрирует навыки </a:t>
            </a:r>
            <a:r>
              <a:rPr lang="ru-RU" sz="3600" dirty="0" err="1"/>
              <a:t>самопрезентации</a:t>
            </a:r>
            <a:r>
              <a:rPr lang="ru-RU" sz="3600" dirty="0"/>
              <a:t> (грамотность речи, ясность выражения мыслей и владение навыками ораторского мастерства</a:t>
            </a:r>
            <a:r>
              <a:rPr lang="ru-RU" sz="3600" dirty="0" smtClean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точно и корректно использует  профессиональную терминологию </a:t>
            </a:r>
            <a:endParaRPr lang="ru-RU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использует яркие ораторские </a:t>
            </a:r>
            <a:r>
              <a:rPr lang="ru-RU" sz="3600" dirty="0" smtClean="0"/>
              <a:t>приемы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330341" y="452213"/>
            <a:ext cx="832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/>
              <a:t>Во время выступления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214671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306" cy="685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79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305" cy="685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42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305" cy="685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524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463</Words>
  <Application>Microsoft Office PowerPoint</Application>
  <PresentationFormat>Широкоэкранный</PresentationFormat>
  <Paragraphs>90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Georgia</vt:lpstr>
      <vt:lpstr>ISOCT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Игоревна Нечаева</dc:creator>
  <cp:lastModifiedBy>Смирнов Иван Алексеевич</cp:lastModifiedBy>
  <cp:revision>23</cp:revision>
  <dcterms:created xsi:type="dcterms:W3CDTF">2017-09-19T15:09:11Z</dcterms:created>
  <dcterms:modified xsi:type="dcterms:W3CDTF">2018-08-14T10:09:51Z</dcterms:modified>
</cp:coreProperties>
</file>